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chivo Black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0BsMQWjvluBfG7xnpvnBYYHjw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eab54954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3eeab54954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eab549543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3eeab54954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eab549543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3eeab549543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eab54954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g3eeab54954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eeab54954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g3eeab54954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cb87bdd6d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3ecb87bdd6d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eab54954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3eeab54954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eab5495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3eeab5495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eab549543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3eeab549543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eab549543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3eeab549543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14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 flipH="1">
            <a:off x="-1180114" y="3566770"/>
            <a:ext cx="7900344" cy="5540116"/>
          </a:xfrm>
          <a:custGeom>
            <a:avLst/>
            <a:gdLst/>
            <a:ahLst/>
            <a:cxnLst/>
            <a:rect l="l" t="t" r="r" b="b"/>
            <a:pathLst>
              <a:path w="7900344" h="5540116" extrusionOk="0">
                <a:moveTo>
                  <a:pt x="0" y="5540116"/>
                </a:moveTo>
                <a:lnTo>
                  <a:pt x="7900344" y="5540116"/>
                </a:lnTo>
                <a:lnTo>
                  <a:pt x="7900344" y="0"/>
                </a:lnTo>
                <a:lnTo>
                  <a:pt x="0" y="0"/>
                </a:lnTo>
                <a:lnTo>
                  <a:pt x="0" y="554011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5" name="Google Shape;85;p1"/>
          <p:cNvSpPr/>
          <p:nvPr/>
        </p:nvSpPr>
        <p:spPr>
          <a:xfrm rot="10800000">
            <a:off x="10088405" y="-810478"/>
            <a:ext cx="9406618" cy="5079574"/>
          </a:xfrm>
          <a:custGeom>
            <a:avLst/>
            <a:gdLst/>
            <a:ahLst/>
            <a:cxnLst/>
            <a:rect l="l" t="t" r="r" b="b"/>
            <a:pathLst>
              <a:path w="9406618" h="5079574" extrusionOk="0">
                <a:moveTo>
                  <a:pt x="0" y="0"/>
                </a:moveTo>
                <a:lnTo>
                  <a:pt x="9406618" y="0"/>
                </a:lnTo>
                <a:lnTo>
                  <a:pt x="9406618" y="5079574"/>
                </a:lnTo>
                <a:lnTo>
                  <a:pt x="0" y="5079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86" name="Google Shape;86;p1"/>
          <p:cNvSpPr/>
          <p:nvPr/>
        </p:nvSpPr>
        <p:spPr>
          <a:xfrm>
            <a:off x="5534554" y="4708269"/>
            <a:ext cx="6310945" cy="1793360"/>
          </a:xfrm>
          <a:custGeom>
            <a:avLst/>
            <a:gdLst/>
            <a:ahLst/>
            <a:cxnLst/>
            <a:rect l="l" t="t" r="r" b="b"/>
            <a:pathLst>
              <a:path w="6310945" h="1793360" extrusionOk="0">
                <a:moveTo>
                  <a:pt x="0" y="0"/>
                </a:moveTo>
                <a:lnTo>
                  <a:pt x="6310946" y="0"/>
                </a:lnTo>
                <a:lnTo>
                  <a:pt x="6310946" y="1793360"/>
                </a:lnTo>
                <a:lnTo>
                  <a:pt x="0" y="1793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82827" y="2043146"/>
            <a:ext cx="138144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99"/>
              <a:buFont typeface="Arial"/>
              <a:buNone/>
            </a:pPr>
            <a:r>
              <a:rPr lang="en-US" sz="7600" dirty="0">
                <a:latin typeface="Archivo Black"/>
                <a:ea typeface="Archivo Black"/>
                <a:cs typeface="Archivo Black"/>
                <a:sym typeface="Archivo Black"/>
              </a:rPr>
              <a:t>LAS MASCOTAS EN LA VIDA DIARIA</a:t>
            </a:r>
            <a:endParaRPr sz="7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5540116" y="9315944"/>
            <a:ext cx="12747884" cy="971056"/>
            <a:chOff x="0" y="-58384"/>
            <a:chExt cx="16997178" cy="1294742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0" y="-58384"/>
              <a:ext cx="16997178" cy="1294742"/>
              <a:chOff x="0" y="-9525"/>
              <a:chExt cx="2773014" cy="211231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2" name="Google Shape;92;p1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Google Shape;93;p1"/>
            <p:cNvSpPr/>
            <p:nvPr/>
          </p:nvSpPr>
          <p:spPr>
            <a:xfrm>
              <a:off x="863432" y="385665"/>
              <a:ext cx="2979918" cy="783470"/>
            </a:xfrm>
            <a:custGeom>
              <a:avLst/>
              <a:gdLst/>
              <a:ahLst/>
              <a:cxnLst/>
              <a:rect l="l" t="t" r="r" b="b"/>
              <a:pathLst>
                <a:path w="2979918" h="783470" extrusionOk="0">
                  <a:moveTo>
                    <a:pt x="0" y="0"/>
                  </a:moveTo>
                  <a:lnTo>
                    <a:pt x="2979918" y="0"/>
                  </a:lnTo>
                  <a:lnTo>
                    <a:pt x="2979918" y="783470"/>
                  </a:lnTo>
                  <a:lnTo>
                    <a:pt x="0" y="7834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896981" y="199897"/>
              <a:ext cx="3902916" cy="852244"/>
            </a:xfrm>
            <a:custGeom>
              <a:avLst/>
              <a:gdLst/>
              <a:ahLst/>
              <a:cxnLst/>
              <a:rect l="l" t="t" r="r" b="b"/>
              <a:pathLst>
                <a:path w="3902916" h="852244" extrusionOk="0">
                  <a:moveTo>
                    <a:pt x="0" y="0"/>
                  </a:moveTo>
                  <a:lnTo>
                    <a:pt x="3902916" y="0"/>
                  </a:lnTo>
                  <a:lnTo>
                    <a:pt x="3902916" y="852245"/>
                  </a:lnTo>
                  <a:lnTo>
                    <a:pt x="0" y="8522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7685271" y="199897"/>
              <a:ext cx="3316673" cy="1036460"/>
            </a:xfrm>
            <a:custGeom>
              <a:avLst/>
              <a:gdLst/>
              <a:ahLst/>
              <a:cxnLst/>
              <a:rect l="l" t="t" r="r" b="b"/>
              <a:pathLst>
                <a:path w="3316673" h="1036460" extrusionOk="0">
                  <a:moveTo>
                    <a:pt x="0" y="0"/>
                  </a:moveTo>
                  <a:lnTo>
                    <a:pt x="3316673" y="0"/>
                  </a:lnTo>
                  <a:lnTo>
                    <a:pt x="3316673" y="1036461"/>
                  </a:lnTo>
                  <a:lnTo>
                    <a:pt x="0" y="10364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001944" y="293468"/>
              <a:ext cx="5762452" cy="875667"/>
            </a:xfrm>
            <a:custGeom>
              <a:avLst/>
              <a:gdLst/>
              <a:ahLst/>
              <a:cxnLst/>
              <a:rect l="l" t="t" r="r" b="b"/>
              <a:pathLst>
                <a:path w="5762452" h="875667" extrusionOk="0">
                  <a:moveTo>
                    <a:pt x="0" y="0"/>
                  </a:moveTo>
                  <a:lnTo>
                    <a:pt x="5762453" y="0"/>
                  </a:lnTo>
                  <a:lnTo>
                    <a:pt x="5762453" y="875667"/>
                  </a:lnTo>
                  <a:lnTo>
                    <a:pt x="0" y="875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79AC423-7DF3-8B0D-4722-B8578002DE99}"/>
              </a:ext>
            </a:extLst>
          </p:cNvPr>
          <p:cNvSpPr txBox="1"/>
          <p:nvPr/>
        </p:nvSpPr>
        <p:spPr>
          <a:xfrm>
            <a:off x="5042804" y="6501629"/>
            <a:ext cx="9748910" cy="2181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99"/>
              <a:buFont typeface="Arial"/>
              <a:buNone/>
            </a:pPr>
            <a:r>
              <a:rPr lang="es-ES" sz="4000" dirty="0">
                <a:latin typeface="Archivo Black"/>
                <a:ea typeface="Arial"/>
                <a:cs typeface="Arial"/>
                <a:sym typeface="Archivo Black"/>
              </a:rPr>
              <a:t>PONENTES :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99"/>
              <a:buFont typeface="Arial"/>
              <a:buNone/>
            </a:pPr>
            <a:r>
              <a:rPr lang="es-ES" sz="4000" b="0" i="0" u="none" strike="noStrike" cap="none" dirty="0">
                <a:solidFill>
                  <a:srgbClr val="000000"/>
                </a:solidFill>
                <a:latin typeface="Archivo Black"/>
                <a:sym typeface="Archivo Black"/>
              </a:rPr>
              <a:t>Carla Cigales.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99"/>
              <a:buFont typeface="Arial"/>
              <a:buNone/>
            </a:pPr>
            <a:r>
              <a:rPr lang="es-ES" sz="4000" dirty="0">
                <a:latin typeface="Archivo Black"/>
                <a:ea typeface="Arial"/>
                <a:cs typeface="Arial"/>
                <a:sym typeface="Archivo Black"/>
              </a:rPr>
              <a:t>Adriana Hurtado.</a:t>
            </a:r>
            <a:r>
              <a:rPr lang="es-ES" sz="1400" dirty="0">
                <a:latin typeface="Archivo Black"/>
                <a:ea typeface="Arial"/>
                <a:cs typeface="Arial"/>
                <a:sym typeface="Archivo Black"/>
              </a:rPr>
              <a:t> 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eab549543_0_231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47" name="Google Shape;247;g3eeab549543_0_231"/>
          <p:cNvSpPr txBox="1"/>
          <p:nvPr/>
        </p:nvSpPr>
        <p:spPr>
          <a:xfrm>
            <a:off x="1820063" y="5509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LOS CUIDADOS DE MICHIS ADOLECENTES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" name="Google Shape;248;g3eeab549543_0_231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49" name="Google Shape;249;g3eeab549543_0_231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250" name="Google Shape;250;g3eeab549543_0_231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51" name="Google Shape;251;g3eeab549543_0_231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2" name="Google Shape;252;g3eeab549543_0_231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g3eeab549543_0_231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4" name="Google Shape;254;g3eeab549543_0_231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5" name="Google Shape;255;g3eeab549543_0_231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6" name="Google Shape;256;g3eeab549543_0_231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57" name="Google Shape;257;g3eeab549543_0_231"/>
          <p:cNvSpPr txBox="1"/>
          <p:nvPr/>
        </p:nvSpPr>
        <p:spPr>
          <a:xfrm>
            <a:off x="88725" y="1349600"/>
            <a:ext cx="17504700" cy="7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cuidado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gatos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adolecentes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(4 a 12 meses)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requiere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paciencia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mucha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actividad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fisica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estimulacion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mental,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etapa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caracteriza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por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cambio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dientes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energia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desbordante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cambios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comportamiento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madurez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sexual. Es crucial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enfocarse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esterilización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socializacion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nutrición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equilibrada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establecer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límites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claros para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malos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habitos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58" name="Google Shape;258;g3eeab549543_0_231" title="2.2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0439" y="3807150"/>
            <a:ext cx="5721276" cy="4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eab549543_0_248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64" name="Google Shape;264;g3eeab549543_0_248"/>
          <p:cNvSpPr txBox="1"/>
          <p:nvPr/>
        </p:nvSpPr>
        <p:spPr>
          <a:xfrm>
            <a:off x="1820063" y="5509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ASPECTOS CLAVE EN EL CUIDADO DE MICHIS ADOLESCENTES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5" name="Google Shape;265;g3eeab549543_0_248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66" name="Google Shape;266;g3eeab549543_0_248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267" name="Google Shape;267;g3eeab549543_0_248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68" name="Google Shape;268;g3eeab549543_0_248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9" name="Google Shape;269;g3eeab549543_0_248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g3eeab549543_0_248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1" name="Google Shape;271;g3eeab549543_0_248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2" name="Google Shape;272;g3eeab549543_0_248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3" name="Google Shape;273;g3eeab549543_0_248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74" name="Google Shape;274;g3eeab549543_0_248"/>
          <p:cNvSpPr txBox="1"/>
          <p:nvPr/>
        </p:nvSpPr>
        <p:spPr>
          <a:xfrm>
            <a:off x="88725" y="1349600"/>
            <a:ext cx="17504700" cy="7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Salud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nutrición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Cambio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dientes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 Entre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4 y 6 meses sus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dientes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leche son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reemplazados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Ofrece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juguetes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seguros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morder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aliviar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molestia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juguetes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fríos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Alimentacion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Transición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alimento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adultos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humedo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seco)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tras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primer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año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controlando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porciones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sobrepeso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especialmente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tras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esterilización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Vacunacion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Mantén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calendario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vacunacion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Esterilizacion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/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castracion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Se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recomienda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realizar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procedimiento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prevenir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comportamientos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no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deseados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camadas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no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planificadas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75" name="Google Shape;275;g3eeab549543_0_248" title="IMG20250803161654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3850" y="5555525"/>
            <a:ext cx="8063826" cy="363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eab549543_0_266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81" name="Google Shape;281;g3eeab549543_0_266"/>
          <p:cNvSpPr txBox="1"/>
          <p:nvPr/>
        </p:nvSpPr>
        <p:spPr>
          <a:xfrm>
            <a:off x="1820063" y="5509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CUIDADO DE MICHIS ADULTOS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g3eeab549543_0_266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83" name="Google Shape;283;g3eeab549543_0_266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284" name="Google Shape;284;g3eeab549543_0_266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85" name="Google Shape;285;g3eeab549543_0_266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6" name="Google Shape;286;g3eeab549543_0_266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g3eeab549543_0_266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88" name="Google Shape;288;g3eeab549543_0_266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89" name="Google Shape;289;g3eeab549543_0_266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0" name="Google Shape;290;g3eeab549543_0_266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91" name="Google Shape;291;g3eeab549543_0_266"/>
          <p:cNvSpPr txBox="1"/>
          <p:nvPr/>
        </p:nvSpPr>
        <p:spPr>
          <a:xfrm>
            <a:off x="88725" y="1349600"/>
            <a:ext cx="17504700" cy="7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cuidado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gatos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adultos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especialmente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mayores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7 a 10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años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) se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enfoca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visitas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veterinarias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semestrales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control de peso,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nutrición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calidad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estimulación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suave para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articulaciones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 Es vital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mantenerlos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hidratados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alimento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húmedo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asegurar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un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ambiente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cálido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sin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estrés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facilitarles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acceso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lugares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altos.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92" name="Google Shape;292;g3eeab549543_0_266" title="IMG_20230131_205507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8187" y="3670824"/>
            <a:ext cx="5605775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eeab549543_0_283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98" name="Google Shape;298;g3eeab549543_0_283"/>
          <p:cNvSpPr txBox="1"/>
          <p:nvPr/>
        </p:nvSpPr>
        <p:spPr>
          <a:xfrm>
            <a:off x="1820063" y="5509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PRINCIPALES CUIDADOS PARA MICHIS ADULTOS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Google Shape;299;g3eeab549543_0_283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300" name="Google Shape;300;g3eeab549543_0_283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301" name="Google Shape;301;g3eeab549543_0_283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302" name="Google Shape;302;g3eeab549543_0_283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3" name="Google Shape;303;g3eeab549543_0_283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" name="Google Shape;304;g3eeab549543_0_283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5" name="Google Shape;305;g3eeab549543_0_283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6" name="Google Shape;306;g3eeab549543_0_283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7" name="Google Shape;307;g3eeab549543_0_283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08" name="Google Shape;308;g3eeab549543_0_283"/>
          <p:cNvSpPr txBox="1"/>
          <p:nvPr/>
        </p:nvSpPr>
        <p:spPr>
          <a:xfrm>
            <a:off x="686500" y="3373200"/>
            <a:ext cx="175047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alud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veterinaria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Revisiones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frecuentes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Acudir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veterinario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cada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6 meses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chequeos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preventivos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analitica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sangre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presion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arterial)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debido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riesgo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enfermedades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crónicas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problemas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renales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tiroides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Salud dental: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Revisar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dientes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encías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ya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enfermedades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periodontales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comunes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Control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parasitos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Mantener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día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desparasitación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incluso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si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no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salen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casa.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Hidratacion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Fomentar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consumo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agua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fuentes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ofrecer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comida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húmeda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ya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gatos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mayores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tienden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beber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menos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eeab549543_0_300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314" name="Google Shape;314;g3eeab549543_0_300"/>
          <p:cNvSpPr txBox="1"/>
          <p:nvPr/>
        </p:nvSpPr>
        <p:spPr>
          <a:xfrm>
            <a:off x="1820063" y="5509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ENTORNO Y COMODIDAD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Google Shape;315;g3eeab549543_0_300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316" name="Google Shape;316;g3eeab549543_0_300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317" name="Google Shape;317;g3eeab549543_0_300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318" name="Google Shape;318;g3eeab549543_0_300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9" name="Google Shape;319;g3eeab549543_0_300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g3eeab549543_0_300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1" name="Google Shape;321;g3eeab549543_0_300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2" name="Google Shape;322;g3eeab549543_0_300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3" name="Google Shape;323;g3eeab549543_0_300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24" name="Google Shape;324;g3eeab549543_0_300"/>
          <p:cNvSpPr txBox="1"/>
          <p:nvPr/>
        </p:nvSpPr>
        <p:spPr>
          <a:xfrm>
            <a:off x="696975" y="1223525"/>
            <a:ext cx="175047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Accesibilidad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Facilitar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acceso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 sus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lugares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descanso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caja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arena y comida,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evitando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tengan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saltar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mucho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si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sufren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artritis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Calor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comodidad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Proporcionar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camas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suaves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cálidas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preferentemente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zonas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elevadas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pero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accesibles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proteger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sus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articulaciones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frío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Rutina: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cambios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bruscos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entorno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prevenir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estrés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Actividad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física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aseo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estimular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actividad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mental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física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juegos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suaves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mantenerlos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ágiles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sin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sobrecargarlos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325" name="Google Shape;325;g3eeab549543_0_300" title="WhatsApp Image 2026-06-08 at 8.57.36 PM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2087" y="5061749"/>
            <a:ext cx="4083824" cy="408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 flipH="1">
            <a:off x="8614995" y="4637528"/>
            <a:ext cx="9778416" cy="5486892"/>
          </a:xfrm>
          <a:custGeom>
            <a:avLst/>
            <a:gdLst/>
            <a:ahLst/>
            <a:cxnLst/>
            <a:rect l="l" t="t" r="r" b="b"/>
            <a:pathLst>
              <a:path w="9325326" h="8229600" extrusionOk="0">
                <a:moveTo>
                  <a:pt x="9325326" y="0"/>
                </a:moveTo>
                <a:lnTo>
                  <a:pt x="0" y="0"/>
                </a:lnTo>
                <a:lnTo>
                  <a:pt x="0" y="8229600"/>
                </a:lnTo>
                <a:lnTo>
                  <a:pt x="9325326" y="8229600"/>
                </a:lnTo>
                <a:lnTo>
                  <a:pt x="93253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lvl="0" algn="ctr"/>
            <a:endParaRPr lang="en-US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-333758" y="9565042"/>
            <a:ext cx="9477758" cy="721958"/>
            <a:chOff x="0" y="-43407"/>
            <a:chExt cx="12637011" cy="962611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0" y="-43407"/>
              <a:ext cx="12637011" cy="962611"/>
              <a:chOff x="0" y="-9525"/>
              <a:chExt cx="2773014" cy="211231"/>
            </a:xfrm>
          </p:grpSpPr>
          <p:sp>
            <p:nvSpPr>
              <p:cNvPr id="104" name="Google Shape;104;p2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5" name="Google Shape;105;p2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>
              <a:off x="641942" y="286733"/>
              <a:ext cx="2215500" cy="582492"/>
            </a:xfrm>
            <a:custGeom>
              <a:avLst/>
              <a:gdLst/>
              <a:ahLst/>
              <a:cxnLst/>
              <a:rect l="l" t="t" r="r" b="b"/>
              <a:pathLst>
                <a:path w="2215500" h="582492" extrusionOk="0">
                  <a:moveTo>
                    <a:pt x="0" y="0"/>
                  </a:moveTo>
                  <a:lnTo>
                    <a:pt x="2215500" y="0"/>
                  </a:lnTo>
                  <a:lnTo>
                    <a:pt x="2215500" y="582492"/>
                  </a:lnTo>
                  <a:lnTo>
                    <a:pt x="0" y="5824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97315" y="148619"/>
              <a:ext cx="2901728" cy="633624"/>
            </a:xfrm>
            <a:custGeom>
              <a:avLst/>
              <a:gdLst/>
              <a:ahLst/>
              <a:cxnLst/>
              <a:rect l="l" t="t" r="r" b="b"/>
              <a:pathLst>
                <a:path w="2901728" h="633624" extrusionOk="0">
                  <a:moveTo>
                    <a:pt x="0" y="0"/>
                  </a:moveTo>
                  <a:lnTo>
                    <a:pt x="2901729" y="0"/>
                  </a:lnTo>
                  <a:lnTo>
                    <a:pt x="2901729" y="633624"/>
                  </a:lnTo>
                  <a:lnTo>
                    <a:pt x="0" y="6336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713822" y="148619"/>
              <a:ext cx="2465870" cy="770585"/>
            </a:xfrm>
            <a:custGeom>
              <a:avLst/>
              <a:gdLst/>
              <a:ahLst/>
              <a:cxnLst/>
              <a:rect l="l" t="t" r="r" b="b"/>
              <a:pathLst>
                <a:path w="2465870" h="770585" extrusionOk="0">
                  <a:moveTo>
                    <a:pt x="0" y="0"/>
                  </a:moveTo>
                  <a:lnTo>
                    <a:pt x="2465871" y="0"/>
                  </a:lnTo>
                  <a:lnTo>
                    <a:pt x="2465871" y="770585"/>
                  </a:lnTo>
                  <a:lnTo>
                    <a:pt x="0" y="7705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179693" y="218187"/>
              <a:ext cx="4284251" cy="651038"/>
            </a:xfrm>
            <a:custGeom>
              <a:avLst/>
              <a:gdLst/>
              <a:ahLst/>
              <a:cxnLst/>
              <a:rect l="l" t="t" r="r" b="b"/>
              <a:pathLst>
                <a:path w="4284251" h="651038" extrusionOk="0">
                  <a:moveTo>
                    <a:pt x="0" y="0"/>
                  </a:moveTo>
                  <a:lnTo>
                    <a:pt x="4284251" y="0"/>
                  </a:lnTo>
                  <a:lnTo>
                    <a:pt x="4284251" y="651038"/>
                  </a:lnTo>
                  <a:lnTo>
                    <a:pt x="0" y="6510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14520485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11" name="Google Shape;111;p2"/>
          <p:cNvSpPr txBox="1"/>
          <p:nvPr/>
        </p:nvSpPr>
        <p:spPr>
          <a:xfrm>
            <a:off x="1028700" y="933450"/>
            <a:ext cx="5299535" cy="106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0" i="0" u="none" strike="noStrike" cap="non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929300" y="2782493"/>
            <a:ext cx="9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0061A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200" b="1">
                <a:solidFill>
                  <a:srgbClr val="0061A9"/>
                </a:solidFill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960120" y="4216259"/>
            <a:ext cx="9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0061A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200" b="1" dirty="0">
                <a:solidFill>
                  <a:srgbClr val="0061A9"/>
                </a:solidFill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755371" y="2594532"/>
            <a:ext cx="52995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200" dirty="0" err="1"/>
              <a:t>Beneficios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salud</a:t>
            </a:r>
            <a:r>
              <a:rPr lang="en-US" sz="3200" dirty="0"/>
              <a:t> mental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809323" y="4332849"/>
            <a:ext cx="5559852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200" dirty="0" err="1"/>
              <a:t>Beneficios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salud</a:t>
            </a:r>
            <a:r>
              <a:rPr lang="en-US" sz="3200" dirty="0"/>
              <a:t> </a:t>
            </a:r>
            <a:r>
              <a:rPr lang="en-US" sz="3200" dirty="0" err="1"/>
              <a:t>fisica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763395" y="6358181"/>
            <a:ext cx="9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0061A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200" b="1" dirty="0">
                <a:solidFill>
                  <a:srgbClr val="0061A9"/>
                </a:solidFill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7664455" y="2477068"/>
            <a:ext cx="10022367" cy="120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000"/>
              </a:lnSpc>
              <a:buSzPts val="4200"/>
            </a:pPr>
            <a:r>
              <a:rPr lang="en-US" sz="4200" b="1" i="0" u="none" strike="noStrike" cap="none" dirty="0">
                <a:solidFill>
                  <a:srgbClr val="0061A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200" b="1" dirty="0">
                <a:solidFill>
                  <a:srgbClr val="0061A9"/>
                </a:solidFill>
              </a:rPr>
              <a:t>4 </a:t>
            </a:r>
            <a:r>
              <a:rPr lang="es-ES" sz="3200" dirty="0">
                <a:solidFill>
                  <a:schemeClr val="dk1"/>
                </a:solidFill>
              </a:rPr>
              <a:t>Etapas de los michis  </a:t>
            </a: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7920819" y="4002920"/>
            <a:ext cx="1077011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0061A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200" b="1" dirty="0">
                <a:solidFill>
                  <a:srgbClr val="0061A9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8852534" y="4316621"/>
            <a:ext cx="52995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3200" dirty="0" err="1">
                <a:latin typeface="+mj-lt"/>
                <a:ea typeface="Comic Sans MS"/>
                <a:cs typeface="Comic Sans MS"/>
                <a:sym typeface="Comic Sans MS"/>
              </a:rPr>
              <a:t>Cuidados</a:t>
            </a:r>
            <a:r>
              <a:rPr lang="en-US" sz="3200" dirty="0">
                <a:latin typeface="+mj-lt"/>
                <a:ea typeface="Comic Sans MS"/>
                <a:cs typeface="Comic Sans MS"/>
                <a:sym typeface="Comic Sans MS"/>
              </a:rPr>
              <a:t> fundamentals  para </a:t>
            </a:r>
            <a:r>
              <a:rPr lang="en-US" sz="3200" dirty="0" err="1">
                <a:latin typeface="+mj-lt"/>
                <a:ea typeface="Comic Sans MS"/>
                <a:cs typeface="Comic Sans MS"/>
                <a:sym typeface="Comic Sans MS"/>
              </a:rPr>
              <a:t>michis</a:t>
            </a:r>
            <a:r>
              <a:rPr lang="en-US" sz="3200" dirty="0">
                <a:latin typeface="+mj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 err="1">
                <a:latin typeface="+mj-lt"/>
                <a:ea typeface="Comic Sans MS"/>
                <a:cs typeface="Comic Sans MS"/>
                <a:sym typeface="Comic Sans MS"/>
              </a:rPr>
              <a:t>huerfanos</a:t>
            </a:r>
            <a:endParaRPr lang="en-US" sz="3200" dirty="0">
              <a:latin typeface="+mj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682595" y="6431931"/>
            <a:ext cx="6013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</a:rPr>
              <a:t>Desventajas</a:t>
            </a:r>
            <a:r>
              <a:rPr lang="en-US" sz="3200" dirty="0">
                <a:solidFill>
                  <a:schemeClr val="dk1"/>
                </a:solidFill>
              </a:rPr>
              <a:t> de </a:t>
            </a:r>
            <a:r>
              <a:rPr lang="en-US" sz="3200" dirty="0" err="1">
                <a:solidFill>
                  <a:schemeClr val="dk1"/>
                </a:solidFill>
              </a:rPr>
              <a:t>tener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mascotas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2658725" y="1452000"/>
            <a:ext cx="12199200" cy="90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/>
              <a:t>           </a:t>
            </a:r>
            <a:r>
              <a:rPr lang="en-US" sz="4250" b="1" dirty="0"/>
              <a:t>BENEFICIOS EN LA SALUD MENTAL</a:t>
            </a:r>
            <a:endParaRPr sz="4250" b="1"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dirty="0"/>
          </a:p>
          <a:p>
            <a:pPr marL="457200" marR="0" lvl="0" indent="-4762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ALIVIA LA ANSIEDAD Y LA DEPRESION.</a:t>
            </a:r>
            <a:endParaRPr sz="3900" dirty="0"/>
          </a:p>
          <a:p>
            <a:pPr marL="457200" marR="0" lvl="0" indent="-4762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MEJORA LA INTERACCIÓN SOCIAL.</a:t>
            </a:r>
            <a:endParaRPr sz="3900" dirty="0"/>
          </a:p>
          <a:p>
            <a:pPr marL="457200" marR="0" lvl="0" indent="-4762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PROPORCIONA APOYO EMOCIONAL Y ESTABILIDAD.</a:t>
            </a:r>
            <a:endParaRPr sz="3900" dirty="0"/>
          </a:p>
          <a:p>
            <a:pPr marL="457200" marR="0" lvl="0" indent="-47625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 dirty="0"/>
              <a:t>MEJORA EN LA FUNCION COGNITIVA Y LA ATENCIÓN PLENA</a:t>
            </a:r>
            <a:endParaRPr sz="3900" dirty="0"/>
          </a:p>
          <a:p>
            <a:pPr marL="45720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dirty="0"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26" name="Google Shape;126;p3"/>
          <p:cNvSpPr/>
          <p:nvPr/>
        </p:nvSpPr>
        <p:spPr>
          <a:xfrm>
            <a:off x="0" y="5899638"/>
            <a:ext cx="7389241" cy="4387362"/>
          </a:xfrm>
          <a:custGeom>
            <a:avLst/>
            <a:gdLst/>
            <a:ahLst/>
            <a:cxnLst/>
            <a:rect l="l" t="t" r="r" b="b"/>
            <a:pathLst>
              <a:path w="7389241" h="4387362" extrusionOk="0">
                <a:moveTo>
                  <a:pt x="0" y="0"/>
                </a:moveTo>
                <a:lnTo>
                  <a:pt x="7389241" y="0"/>
                </a:lnTo>
                <a:lnTo>
                  <a:pt x="7389241" y="4387362"/>
                </a:lnTo>
                <a:lnTo>
                  <a:pt x="0" y="4387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27" name="Google Shape;127;p3"/>
          <p:cNvSpPr/>
          <p:nvPr/>
        </p:nvSpPr>
        <p:spPr>
          <a:xfrm rot="10800000">
            <a:off x="6688178" y="-598601"/>
            <a:ext cx="12952218" cy="4047568"/>
          </a:xfrm>
          <a:custGeom>
            <a:avLst/>
            <a:gdLst/>
            <a:ahLst/>
            <a:cxnLst/>
            <a:rect l="l" t="t" r="r" b="b"/>
            <a:pathLst>
              <a:path w="12952218" h="4047568" extrusionOk="0">
                <a:moveTo>
                  <a:pt x="0" y="0"/>
                </a:moveTo>
                <a:lnTo>
                  <a:pt x="12952218" y="0"/>
                </a:lnTo>
                <a:lnTo>
                  <a:pt x="12952218" y="4047568"/>
                </a:lnTo>
                <a:lnTo>
                  <a:pt x="0" y="4047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389241" y="9456799"/>
            <a:ext cx="10898759" cy="830201"/>
            <a:chOff x="0" y="-49915"/>
            <a:chExt cx="14531679" cy="1106935"/>
          </a:xfrm>
        </p:grpSpPr>
        <p:grpSp>
          <p:nvGrpSpPr>
            <p:cNvPr id="129" name="Google Shape;129;p3"/>
            <p:cNvGrpSpPr/>
            <p:nvPr/>
          </p:nvGrpSpPr>
          <p:grpSpPr>
            <a:xfrm>
              <a:off x="0" y="-49915"/>
              <a:ext cx="14531679" cy="1106935"/>
              <a:chOff x="0" y="-9525"/>
              <a:chExt cx="2773014" cy="211231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1" name="Google Shape;131;p3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3"/>
            <p:cNvSpPr/>
            <p:nvPr/>
          </p:nvSpPr>
          <p:spPr>
            <a:xfrm>
              <a:off x="738189" y="329723"/>
              <a:ext cx="2547670" cy="669825"/>
            </a:xfrm>
            <a:custGeom>
              <a:avLst/>
              <a:gdLst/>
              <a:ahLst/>
              <a:cxnLst/>
              <a:rect l="l" t="t" r="r" b="b"/>
              <a:pathLst>
                <a:path w="2547670" h="669825" extrusionOk="0">
                  <a:moveTo>
                    <a:pt x="0" y="0"/>
                  </a:moveTo>
                  <a:lnTo>
                    <a:pt x="2547670" y="0"/>
                  </a:lnTo>
                  <a:lnTo>
                    <a:pt x="2547670" y="669825"/>
                  </a:lnTo>
                  <a:lnTo>
                    <a:pt x="0" y="6698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331710" y="170901"/>
              <a:ext cx="3336785" cy="728623"/>
            </a:xfrm>
            <a:custGeom>
              <a:avLst/>
              <a:gdLst/>
              <a:ahLst/>
              <a:cxnLst/>
              <a:rect l="l" t="t" r="r" b="b"/>
              <a:pathLst>
                <a:path w="3336785" h="728623" extrusionOk="0">
                  <a:moveTo>
                    <a:pt x="0" y="0"/>
                  </a:moveTo>
                  <a:lnTo>
                    <a:pt x="3336785" y="0"/>
                  </a:lnTo>
                  <a:lnTo>
                    <a:pt x="3336785" y="728624"/>
                  </a:lnTo>
                  <a:lnTo>
                    <a:pt x="0" y="7286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570496" y="170901"/>
              <a:ext cx="2835578" cy="886118"/>
            </a:xfrm>
            <a:custGeom>
              <a:avLst/>
              <a:gdLst/>
              <a:ahLst/>
              <a:cxnLst/>
              <a:rect l="l" t="t" r="r" b="b"/>
              <a:pathLst>
                <a:path w="2835578" h="886118" extrusionOk="0">
                  <a:moveTo>
                    <a:pt x="0" y="0"/>
                  </a:moveTo>
                  <a:lnTo>
                    <a:pt x="2835578" y="0"/>
                  </a:lnTo>
                  <a:lnTo>
                    <a:pt x="2835578" y="886119"/>
                  </a:lnTo>
                  <a:lnTo>
                    <a:pt x="0" y="886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9406074" y="250900"/>
              <a:ext cx="4926589" cy="748648"/>
            </a:xfrm>
            <a:custGeom>
              <a:avLst/>
              <a:gdLst/>
              <a:ahLst/>
              <a:cxnLst/>
              <a:rect l="l" t="t" r="r" b="b"/>
              <a:pathLst>
                <a:path w="4926589" h="748648" extrusionOk="0">
                  <a:moveTo>
                    <a:pt x="0" y="0"/>
                  </a:moveTo>
                  <a:lnTo>
                    <a:pt x="4926589" y="0"/>
                  </a:lnTo>
                  <a:lnTo>
                    <a:pt x="4926589" y="748648"/>
                  </a:lnTo>
                  <a:lnTo>
                    <a:pt x="0" y="7486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6" name="Google Shape;136;p3"/>
          <p:cNvSpPr/>
          <p:nvPr/>
        </p:nvSpPr>
        <p:spPr>
          <a:xfrm>
            <a:off x="0" y="0"/>
            <a:ext cx="3767515" cy="1070602"/>
          </a:xfrm>
          <a:custGeom>
            <a:avLst/>
            <a:gdLst/>
            <a:ahLst/>
            <a:cxnLst/>
            <a:rect l="l" t="t" r="r" b="b"/>
            <a:pathLst>
              <a:path w="3767515" h="1070602" extrusionOk="0">
                <a:moveTo>
                  <a:pt x="0" y="0"/>
                </a:moveTo>
                <a:lnTo>
                  <a:pt x="3767515" y="0"/>
                </a:lnTo>
                <a:lnTo>
                  <a:pt x="3767515" y="1070602"/>
                </a:lnTo>
                <a:lnTo>
                  <a:pt x="0" y="107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pic>
        <p:nvPicPr>
          <p:cNvPr id="137" name="Google Shape;137;p3" title="WhatsApp Image 2026-06-02 at 3.20.27 PM.jpe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764500" y="1736675"/>
            <a:ext cx="2581924" cy="45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title="WhatsApp Image 2026-06-02 at 3.19.19 PM.jpe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764503" y="5899650"/>
            <a:ext cx="3913728" cy="29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44" name="Google Shape;144;p12"/>
          <p:cNvSpPr txBox="1"/>
          <p:nvPr/>
        </p:nvSpPr>
        <p:spPr>
          <a:xfrm>
            <a:off x="4216025" y="102924"/>
            <a:ext cx="87627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endParaRPr sz="6399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4299">
                <a:latin typeface="Archivo Black"/>
                <a:ea typeface="Archivo Black"/>
                <a:cs typeface="Archivo Black"/>
                <a:sym typeface="Archivo Black"/>
              </a:rPr>
              <a:t>BENEFICIOS EN LA SALUD FISICA</a:t>
            </a:r>
            <a:endParaRPr sz="4299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46" name="Google Shape;146;p12"/>
          <p:cNvGrpSpPr/>
          <p:nvPr/>
        </p:nvGrpSpPr>
        <p:grpSpPr>
          <a:xfrm>
            <a:off x="3775995" y="9469196"/>
            <a:ext cx="10736010" cy="817804"/>
            <a:chOff x="0" y="-49169"/>
            <a:chExt cx="14314679" cy="1090404"/>
          </a:xfrm>
        </p:grpSpPr>
        <p:grpSp>
          <p:nvGrpSpPr>
            <p:cNvPr id="147" name="Google Shape;147;p12"/>
            <p:cNvGrpSpPr/>
            <p:nvPr/>
          </p:nvGrpSpPr>
          <p:grpSpPr>
            <a:xfrm>
              <a:off x="0" y="-49169"/>
              <a:ext cx="14314679" cy="1090404"/>
              <a:chOff x="0" y="-9525"/>
              <a:chExt cx="2773014" cy="211231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49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9" name="Google Shape;149;p12"/>
              <p:cNvSpPr txBox="1"/>
              <p:nvPr/>
            </p:nvSpPr>
            <p:spPr>
              <a:xfrm>
                <a:off x="0" y="-9525"/>
                <a:ext cx="2773014" cy="211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12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6" b="-71158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4" name="Google Shape;154;p12"/>
          <p:cNvSpPr txBox="1"/>
          <p:nvPr/>
        </p:nvSpPr>
        <p:spPr>
          <a:xfrm>
            <a:off x="2136925" y="4246875"/>
            <a:ext cx="101379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LA SALUD CARDIACA 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LA ACTIVIDAD FISICA 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REDUCCIÓN DE ESTRES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DE LA FUNCIÓN INMUNOLOGICA 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MANEJO DEL DOLOR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2" title="WhatsApp Image 2026-06-02 at 3.15.03 PM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74824" y="3249860"/>
            <a:ext cx="4470026" cy="3352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cb87bdd6d_3_7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61" name="Google Shape;161;g3ecb87bdd6d_3_7"/>
          <p:cNvSpPr txBox="1"/>
          <p:nvPr/>
        </p:nvSpPr>
        <p:spPr>
          <a:xfrm>
            <a:off x="4216025" y="102924"/>
            <a:ext cx="87627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endParaRPr sz="6399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37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4299">
                <a:latin typeface="Archivo Black"/>
                <a:ea typeface="Archivo Black"/>
                <a:cs typeface="Archivo Black"/>
                <a:sym typeface="Archivo Black"/>
              </a:rPr>
              <a:t>DESVENTAJAS DE TENER UNA MASCOTA</a:t>
            </a:r>
            <a:endParaRPr sz="4299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2" name="Google Shape;162;g3ecb87bdd6d_3_7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63" name="Google Shape;163;g3ecb87bdd6d_3_7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164" name="Google Shape;164;g3ecb87bdd6d_3_7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165" name="Google Shape;165;g3ecb87bdd6d_3_7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6" name="Google Shape;166;g3ecb87bdd6d_3_7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g3ecb87bdd6d_3_7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8" name="Google Shape;168;g3ecb87bdd6d_3_7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9" name="Google Shape;169;g3ecb87bdd6d_3_7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0" name="Google Shape;170;g3ecb87bdd6d_3_7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1" name="Google Shape;171;g3ecb87bdd6d_3_7"/>
          <p:cNvSpPr txBox="1"/>
          <p:nvPr/>
        </p:nvSpPr>
        <p:spPr>
          <a:xfrm>
            <a:off x="2136925" y="4246875"/>
            <a:ext cx="101379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 FINANCIEROS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 ESPERANZA DE VIDA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ADIESTRAMIENTO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3ecb87bdd6d_3_7" title="WhatsApp Image 2026-06-02 at 3.16.13 PM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87000" y="2747850"/>
            <a:ext cx="2691726" cy="4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ecb87bdd6d_3_7" title="WhatsApp Image 2026-06-02 at 3.37.51 PM.jpe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25325" y="2598326"/>
            <a:ext cx="3949344" cy="47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eab549543_0_162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79" name="Google Shape;179;g3eeab549543_0_162"/>
          <p:cNvSpPr txBox="1"/>
          <p:nvPr/>
        </p:nvSpPr>
        <p:spPr>
          <a:xfrm>
            <a:off x="4020425" y="1057979"/>
            <a:ext cx="1187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ETAPAS EN LA VIDAS DE LOS MICHIS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g3eeab549543_0_162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81" name="Google Shape;181;g3eeab549543_0_162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182" name="Google Shape;182;g3eeab549543_0_162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183" name="Google Shape;183;g3eeab549543_0_162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4" name="Google Shape;184;g3eeab549543_0_162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g3eeab549543_0_162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6" name="Google Shape;186;g3eeab549543_0_162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7" name="Google Shape;187;g3eeab549543_0_162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Google Shape;188;g3eeab549543_0_162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89" name="Google Shape;189;g3eeab549543_0_162"/>
          <p:cNvSpPr txBox="1"/>
          <p:nvPr/>
        </p:nvSpPr>
        <p:spPr>
          <a:xfrm>
            <a:off x="2136925" y="4246875"/>
            <a:ext cx="101379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3eeab549543_0_162" title="IMG20250907114528 (2)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5766" y="2381753"/>
            <a:ext cx="5016374" cy="55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eab549543_0_180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96" name="Google Shape;196;g3eeab549543_0_180"/>
          <p:cNvSpPr txBox="1"/>
          <p:nvPr/>
        </p:nvSpPr>
        <p:spPr>
          <a:xfrm>
            <a:off x="4020425" y="1057979"/>
            <a:ext cx="1187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MICHIS RECIEN NACIDOS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g3eeab549543_0_180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198" name="Google Shape;198;g3eeab549543_0_180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199" name="Google Shape;199;g3eeab549543_0_180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00" name="Google Shape;200;g3eeab549543_0_180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1" name="Google Shape;201;g3eeab549543_0_180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g3eeab549543_0_180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3" name="Google Shape;203;g3eeab549543_0_180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4" name="Google Shape;204;g3eeab549543_0_180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5" name="Google Shape;205;g3eeab549543_0_180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06" name="Google Shape;206;g3eeab549543_0_180"/>
          <p:cNvSpPr txBox="1"/>
          <p:nvPr/>
        </p:nvSpPr>
        <p:spPr>
          <a:xfrm>
            <a:off x="134750" y="2210175"/>
            <a:ext cx="11461200" cy="5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76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Los gatos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recien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nacidos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requieren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calor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constante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(30° a 34°)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alimentacion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leche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maternizada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especial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cada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2 a 3 horas,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estimulacion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orinar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o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defecar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tras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cada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toma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es vital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mantenerlos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un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lugar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tranquilo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limpio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acudir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veterinario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una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revision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inicial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 La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temperatura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higiene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nutricion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son claves para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supervivencia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3eeab549543_0_180" title="1.1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96225" y="2210174"/>
            <a:ext cx="6063963" cy="533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eab549543_0_197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13" name="Google Shape;213;g3eeab549543_0_197"/>
          <p:cNvSpPr txBox="1"/>
          <p:nvPr/>
        </p:nvSpPr>
        <p:spPr>
          <a:xfrm>
            <a:off x="-136314" y="41492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Comic Sans MS"/>
                <a:ea typeface="Comic Sans MS"/>
                <a:cs typeface="Comic Sans MS"/>
                <a:sym typeface="Comic Sans MS"/>
              </a:rPr>
              <a:t>CUIDADOS FUNDAMENTALES PARA MICHIS HUERFANOS</a:t>
            </a:r>
            <a:endParaRPr sz="34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g3eeab549543_0_197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15" name="Google Shape;215;g3eeab549543_0_197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216" name="Google Shape;216;g3eeab549543_0_197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17" name="Google Shape;217;g3eeab549543_0_197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" name="Google Shape;218;g3eeab549543_0_197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g3eeab549543_0_197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0" name="Google Shape;220;g3eeab549543_0_197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1" name="Google Shape;221;g3eeab549543_0_197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2" name="Google Shape;222;g3eeab549543_0_197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23" name="Google Shape;223;g3eeab549543_0_197"/>
          <p:cNvSpPr txBox="1"/>
          <p:nvPr/>
        </p:nvSpPr>
        <p:spPr>
          <a:xfrm>
            <a:off x="88725" y="1349588"/>
            <a:ext cx="11461200" cy="7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Calor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refugio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No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regulan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temperatura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lo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necesitas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una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fuente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calor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botella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agua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tibia o manta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termica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) sin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contacto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directo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quemaduras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 El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ambiente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debe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de ser de 30° a 32° 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primera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semana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Alimentacion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Usar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fórmula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comercial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específica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gatitos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nunca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leche de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vaca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b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</a:b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administra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con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biberón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cada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2 o 3 horas 9 a 12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veces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al día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inicialmente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,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posición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debe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ser natural ( boca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abajo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)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evitar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asfixia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Higiene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necesidades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Tras comer, se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debe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estimular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zona genital con un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algodon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humedo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tibio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facilitar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micción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defecación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Salud y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monitoreo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: Deben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ganar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aproximadamente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10 g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diarios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24" name="Google Shape;224;g3eeab549543_0_197" title="5.5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416372" y="1030802"/>
            <a:ext cx="4457877" cy="594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eab549543_0_214"/>
          <p:cNvSpPr/>
          <p:nvPr/>
        </p:nvSpPr>
        <p:spPr>
          <a:xfrm rot="10800000" flipH="1">
            <a:off x="-17816" y="0"/>
            <a:ext cx="13543138" cy="5061748"/>
          </a:xfrm>
          <a:custGeom>
            <a:avLst/>
            <a:gdLst/>
            <a:ahLst/>
            <a:cxnLst/>
            <a:rect l="l" t="t" r="r" b="b"/>
            <a:pathLst>
              <a:path w="13543138" h="5061748" extrusionOk="0">
                <a:moveTo>
                  <a:pt x="13543138" y="0"/>
                </a:moveTo>
                <a:lnTo>
                  <a:pt x="0" y="0"/>
                </a:lnTo>
                <a:lnTo>
                  <a:pt x="0" y="5061748"/>
                </a:lnTo>
                <a:lnTo>
                  <a:pt x="13543138" y="5061748"/>
                </a:lnTo>
                <a:lnTo>
                  <a:pt x="135431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230" name="Google Shape;230;g3eeab549543_0_214"/>
          <p:cNvSpPr txBox="1"/>
          <p:nvPr/>
        </p:nvSpPr>
        <p:spPr>
          <a:xfrm>
            <a:off x="1953350" y="507600"/>
            <a:ext cx="1464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omic Sans MS"/>
                <a:ea typeface="Comic Sans MS"/>
                <a:cs typeface="Comic Sans MS"/>
                <a:sym typeface="Comic Sans MS"/>
              </a:rPr>
              <a:t>DESPARACITACION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Google Shape;231;g3eeab549543_0_214"/>
          <p:cNvSpPr/>
          <p:nvPr/>
        </p:nvSpPr>
        <p:spPr>
          <a:xfrm>
            <a:off x="12026351" y="7752526"/>
            <a:ext cx="5237920" cy="1718517"/>
          </a:xfrm>
          <a:custGeom>
            <a:avLst/>
            <a:gdLst/>
            <a:ahLst/>
            <a:cxnLst/>
            <a:rect l="l" t="t" r="r" b="b"/>
            <a:pathLst>
              <a:path w="6609363" h="1878161" extrusionOk="0">
                <a:moveTo>
                  <a:pt x="0" y="0"/>
                </a:moveTo>
                <a:lnTo>
                  <a:pt x="6609362" y="0"/>
                </a:lnTo>
                <a:lnTo>
                  <a:pt x="6609362" y="1878160"/>
                </a:lnTo>
                <a:lnTo>
                  <a:pt x="0" y="1878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grpSp>
        <p:nvGrpSpPr>
          <p:cNvPr id="232" name="Google Shape;232;g3eeab549543_0_214"/>
          <p:cNvGrpSpPr/>
          <p:nvPr/>
        </p:nvGrpSpPr>
        <p:grpSpPr>
          <a:xfrm>
            <a:off x="3775995" y="9469196"/>
            <a:ext cx="10735932" cy="817803"/>
            <a:chOff x="0" y="-49169"/>
            <a:chExt cx="14314576" cy="1090404"/>
          </a:xfrm>
        </p:grpSpPr>
        <p:grpSp>
          <p:nvGrpSpPr>
            <p:cNvPr id="233" name="Google Shape;233;g3eeab549543_0_214"/>
            <p:cNvGrpSpPr/>
            <p:nvPr/>
          </p:nvGrpSpPr>
          <p:grpSpPr>
            <a:xfrm>
              <a:off x="0" y="-49169"/>
              <a:ext cx="14314576" cy="1090396"/>
              <a:chOff x="0" y="-9525"/>
              <a:chExt cx="2773014" cy="211231"/>
            </a:xfrm>
          </p:grpSpPr>
          <p:sp>
            <p:nvSpPr>
              <p:cNvPr id="234" name="Google Shape;234;g3eeab549543_0_214"/>
              <p:cNvSpPr/>
              <p:nvPr/>
            </p:nvSpPr>
            <p:spPr>
              <a:xfrm>
                <a:off x="0" y="0"/>
                <a:ext cx="2773014" cy="201706"/>
              </a:xfrm>
              <a:custGeom>
                <a:avLst/>
                <a:gdLst/>
                <a:ahLst/>
                <a:cxnLst/>
                <a:rect l="l" t="t" r="r" b="b"/>
                <a:pathLst>
                  <a:path w="2773014" h="201706" extrusionOk="0">
                    <a:moveTo>
                      <a:pt x="0" y="0"/>
                    </a:moveTo>
                    <a:lnTo>
                      <a:pt x="2773014" y="0"/>
                    </a:lnTo>
                    <a:lnTo>
                      <a:pt x="2773014" y="201706"/>
                    </a:lnTo>
                    <a:lnTo>
                      <a:pt x="0" y="201706"/>
                    </a:lnTo>
                    <a:close/>
                  </a:path>
                </a:pathLst>
              </a:custGeom>
              <a:solidFill>
                <a:srgbClr val="FFFFFF">
                  <a:alpha val="7255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" name="Google Shape;235;g3eeab549543_0_214"/>
              <p:cNvSpPr txBox="1"/>
              <p:nvPr/>
            </p:nvSpPr>
            <p:spPr>
              <a:xfrm>
                <a:off x="0" y="-9525"/>
                <a:ext cx="2772900" cy="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350" tIns="13350" rIns="13350" bIns="13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38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6" name="Google Shape;236;g3eeab549543_0_214"/>
            <p:cNvSpPr/>
            <p:nvPr/>
          </p:nvSpPr>
          <p:spPr>
            <a:xfrm>
              <a:off x="727165" y="324799"/>
              <a:ext cx="2509626" cy="659823"/>
            </a:xfrm>
            <a:custGeom>
              <a:avLst/>
              <a:gdLst/>
              <a:ahLst/>
              <a:cxnLst/>
              <a:rect l="l" t="t" r="r" b="b"/>
              <a:pathLst>
                <a:path w="2509626" h="659823" extrusionOk="0">
                  <a:moveTo>
                    <a:pt x="0" y="0"/>
                  </a:moveTo>
                  <a:lnTo>
                    <a:pt x="2509627" y="0"/>
                  </a:lnTo>
                  <a:lnTo>
                    <a:pt x="2509627" y="659823"/>
                  </a:lnTo>
                  <a:lnTo>
                    <a:pt x="0" y="65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7" name="Google Shape;237;g3eeab549543_0_214"/>
            <p:cNvSpPr/>
            <p:nvPr/>
          </p:nvSpPr>
          <p:spPr>
            <a:xfrm>
              <a:off x="3281958" y="168349"/>
              <a:ext cx="3286957" cy="717743"/>
            </a:xfrm>
            <a:custGeom>
              <a:avLst/>
              <a:gdLst/>
              <a:ahLst/>
              <a:cxnLst/>
              <a:rect l="l" t="t" r="r" b="b"/>
              <a:pathLst>
                <a:path w="3286957" h="717743" extrusionOk="0">
                  <a:moveTo>
                    <a:pt x="0" y="0"/>
                  </a:moveTo>
                  <a:lnTo>
                    <a:pt x="3286957" y="0"/>
                  </a:lnTo>
                  <a:lnTo>
                    <a:pt x="3286957" y="717743"/>
                  </a:lnTo>
                  <a:lnTo>
                    <a:pt x="0" y="7177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57819" b="-71150"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8" name="Google Shape;238;g3eeab549543_0_214"/>
            <p:cNvSpPr/>
            <p:nvPr/>
          </p:nvSpPr>
          <p:spPr>
            <a:xfrm>
              <a:off x="6472380" y="168349"/>
              <a:ext cx="2793235" cy="872886"/>
            </a:xfrm>
            <a:custGeom>
              <a:avLst/>
              <a:gdLst/>
              <a:ahLst/>
              <a:cxnLst/>
              <a:rect l="l" t="t" r="r" b="b"/>
              <a:pathLst>
                <a:path w="2793235" h="872886" extrusionOk="0">
                  <a:moveTo>
                    <a:pt x="0" y="0"/>
                  </a:moveTo>
                  <a:lnTo>
                    <a:pt x="2793235" y="0"/>
                  </a:lnTo>
                  <a:lnTo>
                    <a:pt x="2793235" y="872886"/>
                  </a:lnTo>
                  <a:lnTo>
                    <a:pt x="0" y="8728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9" name="Google Shape;239;g3eeab549543_0_214"/>
            <p:cNvSpPr/>
            <p:nvPr/>
          </p:nvSpPr>
          <p:spPr>
            <a:xfrm>
              <a:off x="9265615" y="247153"/>
              <a:ext cx="4853021" cy="737469"/>
            </a:xfrm>
            <a:custGeom>
              <a:avLst/>
              <a:gdLst/>
              <a:ahLst/>
              <a:cxnLst/>
              <a:rect l="l" t="t" r="r" b="b"/>
              <a:pathLst>
                <a:path w="4853021" h="737469" extrusionOk="0">
                  <a:moveTo>
                    <a:pt x="0" y="0"/>
                  </a:moveTo>
                  <a:lnTo>
                    <a:pt x="4853021" y="0"/>
                  </a:lnTo>
                  <a:lnTo>
                    <a:pt x="4853021" y="737469"/>
                  </a:lnTo>
                  <a:lnTo>
                    <a:pt x="0" y="7374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0" name="Google Shape;240;g3eeab549543_0_214"/>
          <p:cNvSpPr txBox="1"/>
          <p:nvPr/>
        </p:nvSpPr>
        <p:spPr>
          <a:xfrm>
            <a:off x="88725" y="1349588"/>
            <a:ext cx="11461200" cy="7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primera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desparacitacion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se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suele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realizar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entre la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semana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3 y 4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pero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 visita al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veterinario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las </a:t>
            </a:r>
            <a:r>
              <a:rPr lang="en-US" sz="36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primeras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24 a 48 horas es crucial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1" name="Google Shape;241;g3eeab549543_0_214" title="WhatsApp Image 2026-06-08 at 8.58.38 PM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8310" y="2798027"/>
            <a:ext cx="4457878" cy="594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Personalizado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Archivo Black</vt:lpstr>
      <vt:lpstr>Arial</vt:lpstr>
      <vt:lpstr>Calibri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Administrador</dc:creator>
  <cp:lastModifiedBy>Gineser Marketing</cp:lastModifiedBy>
  <cp:revision>1</cp:revision>
  <dcterms:created xsi:type="dcterms:W3CDTF">2006-08-16T00:00:00Z</dcterms:created>
  <dcterms:modified xsi:type="dcterms:W3CDTF">2026-06-16T22:07:00Z</dcterms:modified>
</cp:coreProperties>
</file>