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6" r:id="rId4"/>
    <p:sldId id="259" r:id="rId5"/>
    <p:sldId id="267" r:id="rId6"/>
    <p:sldId id="260" r:id="rId7"/>
    <p:sldId id="272" r:id="rId8"/>
    <p:sldId id="273" r:id="rId9"/>
    <p:sldId id="274" r:id="rId10"/>
    <p:sldId id="271" r:id="rId11"/>
    <p:sldId id="268" r:id="rId12"/>
    <p:sldId id="269" r:id="rId13"/>
    <p:sldId id="270" r:id="rId14"/>
    <p:sldId id="264" r:id="rId15"/>
    <p:sldId id="265" r:id="rId16"/>
  </p:sldIdLst>
  <p:sldSz cx="18288000" cy="10287000"/>
  <p:notesSz cx="6858000" cy="9144000"/>
  <p:embeddedFontLst>
    <p:embeddedFont>
      <p:font typeface="Archivo Black" panose="020B0604020202020204" charset="0"/>
      <p:regular r:id="rId18"/>
    </p:embeddedFont>
    <p:embeddedFont>
      <p:font typeface="Bahnschrift Light" panose="020B0502040204020203" pitchFamily="3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QB1R9TSSaK7HX9K7RQ+b5a9N1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85DDFA06-5E2A-B9A6-788F-42794BAED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A6FAEF42-9D8D-4515-8266-A025F87A2E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FFD88E0F-C543-E122-D523-37574E666A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3028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A20D78D4-78A8-91BB-3434-FC439306F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B5A37346-0E34-4D9E-48A9-11B8DBB5C6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E2764BF0-388C-FA47-4007-0967884D3F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7117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5BE0DC3D-9344-3193-D07E-3870059B5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10FBA491-D89B-FB22-F1DA-6AC02B0E7B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0A1FE377-3DD2-BB9E-CCE2-BAE811CC1D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5587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283A3DD1-FDF8-C482-EAE8-4CD9175D4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1315B26B-9A24-D1DB-E939-24C44B8A4F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D2E33BB7-45FB-324E-6D9B-2D545ABDCF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6655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DC1F229C-8499-F7B4-2816-005FB5BA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>
            <a:extLst>
              <a:ext uri="{FF2B5EF4-FFF2-40B4-BE49-F238E27FC236}">
                <a16:creationId xmlns:a16="http://schemas.microsoft.com/office/drawing/2014/main" id="{616FAE71-5D7B-2EE4-68AB-CD08D932F7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9A0A11D7-783D-821F-8C80-19B4C1A04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01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9DB731D9-3BCA-55A9-3605-737F56E02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>
            <a:extLst>
              <a:ext uri="{FF2B5EF4-FFF2-40B4-BE49-F238E27FC236}">
                <a16:creationId xmlns:a16="http://schemas.microsoft.com/office/drawing/2014/main" id="{A136D7B1-4D8F-42F0-540B-5B0EEF780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>
            <a:extLst>
              <a:ext uri="{FF2B5EF4-FFF2-40B4-BE49-F238E27FC236}">
                <a16:creationId xmlns:a16="http://schemas.microsoft.com/office/drawing/2014/main" id="{9376EDAB-EEA8-BE71-D718-E45857BF76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60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58BC2F3A-9559-F5CA-5430-85EC2F178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BF042F6C-AA5B-7C30-05BC-AB4D544AB1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676AB1F2-43D4-6E65-1EA2-9051394BEC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5646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1D78A15B-708E-F706-3126-779EC24EF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8F2FCC1E-CAAA-59C5-2A89-1187DBF5D5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DC00B6BC-6D55-91B6-DB1F-7A5B84A078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1419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68E1E029-1FA5-3E2B-418B-2CEF60417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71653E72-AE66-C05B-5782-AA5BF01EAC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43DA0BA3-1516-53F9-722C-CFF965F6B8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907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12.jp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12.jp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12.jp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12.jp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12.jp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12.jp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12.jp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 flipH="1">
            <a:off x="-1180114" y="3566770"/>
            <a:ext cx="7900344" cy="5540116"/>
          </a:xfrm>
          <a:custGeom>
            <a:avLst/>
            <a:gdLst/>
            <a:ahLst/>
            <a:cxnLst/>
            <a:rect l="l" t="t" r="r" b="b"/>
            <a:pathLst>
              <a:path w="7900344" h="5540116" extrusionOk="0">
                <a:moveTo>
                  <a:pt x="0" y="5540116"/>
                </a:moveTo>
                <a:lnTo>
                  <a:pt x="7900344" y="5540116"/>
                </a:lnTo>
                <a:lnTo>
                  <a:pt x="7900344" y="0"/>
                </a:lnTo>
                <a:lnTo>
                  <a:pt x="0" y="0"/>
                </a:lnTo>
                <a:lnTo>
                  <a:pt x="0" y="554011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85" name="Google Shape;85;p1"/>
          <p:cNvSpPr/>
          <p:nvPr/>
        </p:nvSpPr>
        <p:spPr>
          <a:xfrm rot="10800000">
            <a:off x="10088405" y="-810478"/>
            <a:ext cx="9406618" cy="5079574"/>
          </a:xfrm>
          <a:custGeom>
            <a:avLst/>
            <a:gdLst/>
            <a:ahLst/>
            <a:cxnLst/>
            <a:rect l="l" t="t" r="r" b="b"/>
            <a:pathLst>
              <a:path w="9406618" h="5079574" extrusionOk="0">
                <a:moveTo>
                  <a:pt x="0" y="0"/>
                </a:moveTo>
                <a:lnTo>
                  <a:pt x="9406618" y="0"/>
                </a:lnTo>
                <a:lnTo>
                  <a:pt x="9406618" y="5079574"/>
                </a:lnTo>
                <a:lnTo>
                  <a:pt x="0" y="50795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86" name="Google Shape;86;p1"/>
          <p:cNvSpPr/>
          <p:nvPr/>
        </p:nvSpPr>
        <p:spPr>
          <a:xfrm>
            <a:off x="5926077" y="6628947"/>
            <a:ext cx="6310945" cy="1793360"/>
          </a:xfrm>
          <a:custGeom>
            <a:avLst/>
            <a:gdLst/>
            <a:ahLst/>
            <a:cxnLst/>
            <a:rect l="l" t="t" r="r" b="b"/>
            <a:pathLst>
              <a:path w="6310945" h="1793360" extrusionOk="0">
                <a:moveTo>
                  <a:pt x="0" y="0"/>
                </a:moveTo>
                <a:lnTo>
                  <a:pt x="6310946" y="0"/>
                </a:lnTo>
                <a:lnTo>
                  <a:pt x="6310946" y="1793360"/>
                </a:lnTo>
                <a:lnTo>
                  <a:pt x="0" y="1793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87" name="Google Shape;87;p1"/>
          <p:cNvSpPr txBox="1"/>
          <p:nvPr/>
        </p:nvSpPr>
        <p:spPr>
          <a:xfrm>
            <a:off x="74250" y="2635284"/>
            <a:ext cx="18287999" cy="22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 dirty="0">
                <a:solidFill>
                  <a:srgbClr val="2EC4B6"/>
                </a:solidFill>
                <a:latin typeface="Archivo Black"/>
                <a:ea typeface="Archivo Black"/>
                <a:cs typeface="Archivo Black"/>
                <a:sym typeface="Archivo Black"/>
              </a:rPr>
              <a:t>Importancia de </a:t>
            </a:r>
            <a:r>
              <a:rPr lang="en-US" sz="6399" dirty="0" err="1">
                <a:solidFill>
                  <a:srgbClr val="2EC4B6"/>
                </a:solidFill>
                <a:latin typeface="Archivo Black"/>
                <a:ea typeface="Archivo Black"/>
                <a:cs typeface="Archivo Black"/>
                <a:sym typeface="Archivo Black"/>
              </a:rPr>
              <a:t>aplicar</a:t>
            </a:r>
            <a:r>
              <a:rPr lang="en-US" sz="6399" dirty="0">
                <a:solidFill>
                  <a:srgbClr val="2EC4B6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n-US" sz="6399" dirty="0" err="1">
                <a:solidFill>
                  <a:srgbClr val="2EC4B6"/>
                </a:solidFill>
                <a:latin typeface="Archivo Black"/>
                <a:ea typeface="Archivo Black"/>
                <a:cs typeface="Archivo Black"/>
                <a:sym typeface="Archivo Black"/>
              </a:rPr>
              <a:t>Acciones</a:t>
            </a:r>
            <a:r>
              <a:rPr lang="en-US" sz="6399" dirty="0">
                <a:solidFill>
                  <a:srgbClr val="2EC4B6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n-US" sz="6399" dirty="0" err="1">
                <a:solidFill>
                  <a:srgbClr val="2EC4B6"/>
                </a:solidFill>
                <a:latin typeface="Archivo Black"/>
                <a:ea typeface="Archivo Black"/>
                <a:cs typeface="Archivo Black"/>
                <a:sym typeface="Archivo Black"/>
              </a:rPr>
              <a:t>Escenciales</a:t>
            </a:r>
            <a:r>
              <a:rPr lang="en-US" sz="6399" dirty="0">
                <a:solidFill>
                  <a:srgbClr val="2EC4B6"/>
                </a:solidFill>
                <a:latin typeface="Archivo Black"/>
                <a:ea typeface="Archivo Black"/>
                <a:cs typeface="Archivo Black"/>
                <a:sym typeface="Archivo Black"/>
              </a:rPr>
              <a:t> de </a:t>
            </a:r>
            <a:r>
              <a:rPr lang="en-US" sz="6399" dirty="0" err="1">
                <a:solidFill>
                  <a:srgbClr val="2EC4B6"/>
                </a:solidFill>
                <a:latin typeface="Archivo Black"/>
                <a:ea typeface="Archivo Black"/>
                <a:cs typeface="Archivo Black"/>
                <a:sym typeface="Archivo Black"/>
              </a:rPr>
              <a:t>Seguridad</a:t>
            </a:r>
            <a:r>
              <a:rPr lang="en-US" sz="6399" dirty="0">
                <a:solidFill>
                  <a:srgbClr val="2EC4B6"/>
                </a:solidFill>
                <a:latin typeface="Archivo Black"/>
                <a:ea typeface="Archivo Black"/>
                <a:cs typeface="Archivo Black"/>
                <a:sym typeface="Archivo Black"/>
              </a:rPr>
              <a:t> del </a:t>
            </a:r>
            <a:r>
              <a:rPr lang="en-US" sz="6399" dirty="0" err="1">
                <a:solidFill>
                  <a:srgbClr val="2EC4B6"/>
                </a:solidFill>
                <a:latin typeface="Archivo Black"/>
                <a:ea typeface="Archivo Black"/>
                <a:cs typeface="Archivo Black"/>
                <a:sym typeface="Archivo Black"/>
              </a:rPr>
              <a:t>Paciente</a:t>
            </a:r>
            <a:endParaRPr dirty="0"/>
          </a:p>
        </p:txBody>
      </p:sp>
      <p:sp>
        <p:nvSpPr>
          <p:cNvPr id="88" name="Google Shape;88;p1"/>
          <p:cNvSpPr txBox="1"/>
          <p:nvPr/>
        </p:nvSpPr>
        <p:spPr>
          <a:xfrm>
            <a:off x="2311049" y="4944051"/>
            <a:ext cx="13814400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latin typeface="Archivo Black"/>
                <a:sym typeface="Archivo Black"/>
              </a:rPr>
              <a:t>MOCEBPASS</a:t>
            </a:r>
            <a:endParaRPr sz="800" dirty="0"/>
          </a:p>
        </p:txBody>
      </p:sp>
      <p:grpSp>
        <p:nvGrpSpPr>
          <p:cNvPr id="89" name="Google Shape;89;p1"/>
          <p:cNvGrpSpPr/>
          <p:nvPr/>
        </p:nvGrpSpPr>
        <p:grpSpPr>
          <a:xfrm>
            <a:off x="3663822" y="1409022"/>
            <a:ext cx="10960356" cy="1130765"/>
            <a:chOff x="0" y="-88842"/>
            <a:chExt cx="14613808" cy="1507686"/>
          </a:xfrm>
        </p:grpSpPr>
        <p:sp>
          <p:nvSpPr>
            <p:cNvPr id="90" name="Google Shape;90;p1"/>
            <p:cNvSpPr txBox="1"/>
            <p:nvPr/>
          </p:nvSpPr>
          <p:spPr>
            <a:xfrm>
              <a:off x="432531" y="-88842"/>
              <a:ext cx="13748745" cy="747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 dirty="0"/>
                <a:t>Ponente: Ing. Laura Ramón Gutiérrez / Dr. Enrique Yañez Puig </a:t>
              </a:r>
              <a:r>
                <a:rPr lang="en-US" sz="27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dirty="0"/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0" y="786384"/>
              <a:ext cx="14613808" cy="632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9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Título</a:t>
              </a:r>
              <a:endParaRPr dirty="0"/>
            </a:p>
          </p:txBody>
        </p:sp>
      </p:grpSp>
      <p:grpSp>
        <p:nvGrpSpPr>
          <p:cNvPr id="92" name="Google Shape;92;p1"/>
          <p:cNvGrpSpPr/>
          <p:nvPr/>
        </p:nvGrpSpPr>
        <p:grpSpPr>
          <a:xfrm>
            <a:off x="5540116" y="9315944"/>
            <a:ext cx="12747884" cy="971056"/>
            <a:chOff x="0" y="-58384"/>
            <a:chExt cx="16997178" cy="1294742"/>
          </a:xfrm>
        </p:grpSpPr>
        <p:grpSp>
          <p:nvGrpSpPr>
            <p:cNvPr id="93" name="Google Shape;93;p1"/>
            <p:cNvGrpSpPr/>
            <p:nvPr/>
          </p:nvGrpSpPr>
          <p:grpSpPr>
            <a:xfrm>
              <a:off x="0" y="-58384"/>
              <a:ext cx="16997178" cy="1294742"/>
              <a:chOff x="0" y="-9525"/>
              <a:chExt cx="2773014" cy="211231"/>
            </a:xfrm>
          </p:grpSpPr>
          <p:sp>
            <p:nvSpPr>
              <p:cNvPr id="94" name="Google Shape;94;p1"/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49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95" name="Google Shape;95;p1"/>
              <p:cNvSpPr txBox="1"/>
              <p:nvPr/>
            </p:nvSpPr>
            <p:spPr>
              <a:xfrm>
                <a:off x="0" y="-9525"/>
                <a:ext cx="2773014" cy="211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6" name="Google Shape;96;p1"/>
            <p:cNvSpPr/>
            <p:nvPr/>
          </p:nvSpPr>
          <p:spPr>
            <a:xfrm>
              <a:off x="863432" y="385665"/>
              <a:ext cx="2979918" cy="783470"/>
            </a:xfrm>
            <a:custGeom>
              <a:avLst/>
              <a:gdLst/>
              <a:ahLst/>
              <a:cxnLst/>
              <a:rect l="l" t="t" r="r" b="b"/>
              <a:pathLst>
                <a:path w="2979918" h="783470" extrusionOk="0">
                  <a:moveTo>
                    <a:pt x="0" y="0"/>
                  </a:moveTo>
                  <a:lnTo>
                    <a:pt x="2979918" y="0"/>
                  </a:lnTo>
                  <a:lnTo>
                    <a:pt x="2979918" y="783470"/>
                  </a:lnTo>
                  <a:lnTo>
                    <a:pt x="0" y="7834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3896981" y="199897"/>
              <a:ext cx="3902916" cy="852244"/>
            </a:xfrm>
            <a:custGeom>
              <a:avLst/>
              <a:gdLst/>
              <a:ahLst/>
              <a:cxnLst/>
              <a:rect l="l" t="t" r="r" b="b"/>
              <a:pathLst>
                <a:path w="3902916" h="852244" extrusionOk="0">
                  <a:moveTo>
                    <a:pt x="0" y="0"/>
                  </a:moveTo>
                  <a:lnTo>
                    <a:pt x="3902916" y="0"/>
                  </a:lnTo>
                  <a:lnTo>
                    <a:pt x="3902916" y="852245"/>
                  </a:lnTo>
                  <a:lnTo>
                    <a:pt x="0" y="8522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t="-57816" b="-71158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7685271" y="199897"/>
              <a:ext cx="3316673" cy="1036460"/>
            </a:xfrm>
            <a:custGeom>
              <a:avLst/>
              <a:gdLst/>
              <a:ahLst/>
              <a:cxnLst/>
              <a:rect l="l" t="t" r="r" b="b"/>
              <a:pathLst>
                <a:path w="3316673" h="1036460" extrusionOk="0">
                  <a:moveTo>
                    <a:pt x="0" y="0"/>
                  </a:moveTo>
                  <a:lnTo>
                    <a:pt x="3316673" y="0"/>
                  </a:lnTo>
                  <a:lnTo>
                    <a:pt x="3316673" y="1036461"/>
                  </a:lnTo>
                  <a:lnTo>
                    <a:pt x="0" y="10364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11001944" y="293468"/>
              <a:ext cx="5762452" cy="875667"/>
            </a:xfrm>
            <a:custGeom>
              <a:avLst/>
              <a:gdLst/>
              <a:ahLst/>
              <a:cxnLst/>
              <a:rect l="l" t="t" r="r" b="b"/>
              <a:pathLst>
                <a:path w="5762452" h="875667" extrusionOk="0">
                  <a:moveTo>
                    <a:pt x="0" y="0"/>
                  </a:moveTo>
                  <a:lnTo>
                    <a:pt x="5762453" y="0"/>
                  </a:lnTo>
                  <a:lnTo>
                    <a:pt x="5762453" y="875667"/>
                  </a:lnTo>
                  <a:lnTo>
                    <a:pt x="0" y="8756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FD4DE212-2790-2F86-EFD0-452E9F891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>
            <a:extLst>
              <a:ext uri="{FF2B5EF4-FFF2-40B4-BE49-F238E27FC236}">
                <a16:creationId xmlns:a16="http://schemas.microsoft.com/office/drawing/2014/main" id="{824F87B7-EF98-26B5-D0D1-B81523ECA5D7}"/>
              </a:ext>
            </a:extLst>
          </p:cNvPr>
          <p:cNvSpPr/>
          <p:nvPr/>
        </p:nvSpPr>
        <p:spPr>
          <a:xfrm rot="-5400000" flipH="1">
            <a:off x="9370570" y="2252069"/>
            <a:ext cx="11087107" cy="6582970"/>
          </a:xfrm>
          <a:custGeom>
            <a:avLst/>
            <a:gdLst/>
            <a:ahLst/>
            <a:cxnLst/>
            <a:rect l="l" t="t" r="r" b="b"/>
            <a:pathLst>
              <a:path w="11087107" h="6582970" extrusionOk="0">
                <a:moveTo>
                  <a:pt x="11087108" y="0"/>
                </a:moveTo>
                <a:lnTo>
                  <a:pt x="0" y="0"/>
                </a:lnTo>
                <a:lnTo>
                  <a:pt x="0" y="6582970"/>
                </a:lnTo>
                <a:lnTo>
                  <a:pt x="11087108" y="6582970"/>
                </a:lnTo>
                <a:lnTo>
                  <a:pt x="1108710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4A9A45A3-E941-BBEB-58D0-11CB1378707A}"/>
              </a:ext>
            </a:extLst>
          </p:cNvPr>
          <p:cNvSpPr/>
          <p:nvPr/>
        </p:nvSpPr>
        <p:spPr>
          <a:xfrm>
            <a:off x="12091834" y="1124774"/>
            <a:ext cx="5644578" cy="8229600"/>
          </a:xfrm>
          <a:custGeom>
            <a:avLst/>
            <a:gdLst/>
            <a:ahLst/>
            <a:cxnLst/>
            <a:rect l="l" t="t" r="r" b="b"/>
            <a:pathLst>
              <a:path w="874493" h="1274980" extrusionOk="0">
                <a:moveTo>
                  <a:pt x="31546" y="0"/>
                </a:moveTo>
                <a:lnTo>
                  <a:pt x="842947" y="0"/>
                </a:lnTo>
                <a:cubicBezTo>
                  <a:pt x="860369" y="0"/>
                  <a:pt x="874493" y="14124"/>
                  <a:pt x="874493" y="31546"/>
                </a:cubicBezTo>
                <a:lnTo>
                  <a:pt x="874493" y="1243434"/>
                </a:lnTo>
                <a:cubicBezTo>
                  <a:pt x="874493" y="1260857"/>
                  <a:pt x="860369" y="1274980"/>
                  <a:pt x="842947" y="1274980"/>
                </a:cubicBezTo>
                <a:lnTo>
                  <a:pt x="31546" y="1274980"/>
                </a:lnTo>
                <a:cubicBezTo>
                  <a:pt x="14124" y="1274980"/>
                  <a:pt x="0" y="1260857"/>
                  <a:pt x="0" y="1243434"/>
                </a:cubicBezTo>
                <a:lnTo>
                  <a:pt x="0" y="31546"/>
                </a:lnTo>
                <a:cubicBezTo>
                  <a:pt x="0" y="14124"/>
                  <a:pt x="14124" y="0"/>
                  <a:pt x="31546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06762" r="-10676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">
            <a:extLst>
              <a:ext uri="{FF2B5EF4-FFF2-40B4-BE49-F238E27FC236}">
                <a16:creationId xmlns:a16="http://schemas.microsoft.com/office/drawing/2014/main" id="{19F67834-5B58-B420-B3C7-56458ADA845A}"/>
              </a:ext>
            </a:extLst>
          </p:cNvPr>
          <p:cNvSpPr txBox="1"/>
          <p:nvPr/>
        </p:nvSpPr>
        <p:spPr>
          <a:xfrm>
            <a:off x="1028700" y="1127149"/>
            <a:ext cx="1059393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ES" sz="3600" b="1" dirty="0">
                <a:solidFill>
                  <a:srgbClr val="7030A0"/>
                </a:solidFill>
              </a:rPr>
              <a:t>AESP 5. Reducción del riesgo de infecciones asociadas a la atención de la salud</a:t>
            </a:r>
            <a:endParaRPr sz="800" b="1" dirty="0">
              <a:solidFill>
                <a:srgbClr val="7030A0"/>
              </a:solidFill>
            </a:endParaRPr>
          </a:p>
        </p:txBody>
      </p:sp>
      <p:grpSp>
        <p:nvGrpSpPr>
          <p:cNvPr id="183" name="Google Shape;183;p5">
            <a:extLst>
              <a:ext uri="{FF2B5EF4-FFF2-40B4-BE49-F238E27FC236}">
                <a16:creationId xmlns:a16="http://schemas.microsoft.com/office/drawing/2014/main" id="{729AD910-A656-9009-A96B-B9632C061473}"/>
              </a:ext>
            </a:extLst>
          </p:cNvPr>
          <p:cNvGrpSpPr/>
          <p:nvPr/>
        </p:nvGrpSpPr>
        <p:grpSpPr>
          <a:xfrm>
            <a:off x="3645467" y="9449310"/>
            <a:ext cx="10997067" cy="837690"/>
            <a:chOff x="0" y="-50365"/>
            <a:chExt cx="14662756" cy="1116919"/>
          </a:xfrm>
        </p:grpSpPr>
        <p:grpSp>
          <p:nvGrpSpPr>
            <p:cNvPr id="184" name="Google Shape;184;p5">
              <a:extLst>
                <a:ext uri="{FF2B5EF4-FFF2-40B4-BE49-F238E27FC236}">
                  <a16:creationId xmlns:a16="http://schemas.microsoft.com/office/drawing/2014/main" id="{0EC1AC91-847D-B58C-1624-54E8EA09FC30}"/>
                </a:ext>
              </a:extLst>
            </p:cNvPr>
            <p:cNvGrpSpPr/>
            <p:nvPr/>
          </p:nvGrpSpPr>
          <p:grpSpPr>
            <a:xfrm>
              <a:off x="0" y="-50365"/>
              <a:ext cx="14662756" cy="1116919"/>
              <a:chOff x="0" y="-9525"/>
              <a:chExt cx="2773014" cy="211231"/>
            </a:xfrm>
          </p:grpSpPr>
          <p:sp>
            <p:nvSpPr>
              <p:cNvPr id="185" name="Google Shape;185;p5">
                <a:extLst>
                  <a:ext uri="{FF2B5EF4-FFF2-40B4-BE49-F238E27FC236}">
                    <a16:creationId xmlns:a16="http://schemas.microsoft.com/office/drawing/2014/main" id="{6C9CE2B5-9807-1173-4054-897197682605}"/>
                  </a:ext>
                </a:extLst>
              </p:cNvPr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49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6" name="Google Shape;186;p5">
                <a:extLst>
                  <a:ext uri="{FF2B5EF4-FFF2-40B4-BE49-F238E27FC236}">
                    <a16:creationId xmlns:a16="http://schemas.microsoft.com/office/drawing/2014/main" id="{932340AC-C060-AF07-4981-99374F9EC82E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2773014" cy="211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7" name="Google Shape;187;p5">
              <a:extLst>
                <a:ext uri="{FF2B5EF4-FFF2-40B4-BE49-F238E27FC236}">
                  <a16:creationId xmlns:a16="http://schemas.microsoft.com/office/drawing/2014/main" id="{ED156501-68C4-E6E6-55FD-F54CC50F3FC9}"/>
                </a:ext>
              </a:extLst>
            </p:cNvPr>
            <p:cNvSpPr/>
            <p:nvPr/>
          </p:nvSpPr>
          <p:spPr>
            <a:xfrm>
              <a:off x="744847" y="332697"/>
              <a:ext cx="2570651" cy="675867"/>
            </a:xfrm>
            <a:custGeom>
              <a:avLst/>
              <a:gdLst/>
              <a:ahLst/>
              <a:cxnLst/>
              <a:rect l="l" t="t" r="r" b="b"/>
              <a:pathLst>
                <a:path w="2570651" h="675867" extrusionOk="0">
                  <a:moveTo>
                    <a:pt x="0" y="0"/>
                  </a:moveTo>
                  <a:lnTo>
                    <a:pt x="2570651" y="0"/>
                  </a:lnTo>
                  <a:lnTo>
                    <a:pt x="2570651" y="675867"/>
                  </a:lnTo>
                  <a:lnTo>
                    <a:pt x="0" y="6758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88" name="Google Shape;188;p5">
              <a:extLst>
                <a:ext uri="{FF2B5EF4-FFF2-40B4-BE49-F238E27FC236}">
                  <a16:creationId xmlns:a16="http://schemas.microsoft.com/office/drawing/2014/main" id="{77530245-BA54-4862-43DB-E9CCDA53224E}"/>
                </a:ext>
              </a:extLst>
            </p:cNvPr>
            <p:cNvSpPr/>
            <p:nvPr/>
          </p:nvSpPr>
          <p:spPr>
            <a:xfrm>
              <a:off x="3361762" y="172443"/>
              <a:ext cx="3366883" cy="735196"/>
            </a:xfrm>
            <a:custGeom>
              <a:avLst/>
              <a:gdLst/>
              <a:ahLst/>
              <a:cxnLst/>
              <a:rect l="l" t="t" r="r" b="b"/>
              <a:pathLst>
                <a:path w="3366883" h="735196" extrusionOk="0">
                  <a:moveTo>
                    <a:pt x="0" y="0"/>
                  </a:moveTo>
                  <a:lnTo>
                    <a:pt x="3366883" y="0"/>
                  </a:lnTo>
                  <a:lnTo>
                    <a:pt x="3366883" y="735196"/>
                  </a:lnTo>
                  <a:lnTo>
                    <a:pt x="0" y="7351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6" b="-71158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E7D5111B-4DD0-F106-F08F-A349568A9A2E}"/>
                </a:ext>
              </a:extLst>
            </p:cNvPr>
            <p:cNvSpPr/>
            <p:nvPr/>
          </p:nvSpPr>
          <p:spPr>
            <a:xfrm>
              <a:off x="6629762" y="172443"/>
              <a:ext cx="2861156" cy="894111"/>
            </a:xfrm>
            <a:custGeom>
              <a:avLst/>
              <a:gdLst/>
              <a:ahLst/>
              <a:cxnLst/>
              <a:rect l="l" t="t" r="r" b="b"/>
              <a:pathLst>
                <a:path w="2861156" h="894111" extrusionOk="0">
                  <a:moveTo>
                    <a:pt x="0" y="0"/>
                  </a:moveTo>
                  <a:lnTo>
                    <a:pt x="2861156" y="0"/>
                  </a:lnTo>
                  <a:lnTo>
                    <a:pt x="2861156" y="894111"/>
                  </a:lnTo>
                  <a:lnTo>
                    <a:pt x="0" y="89411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90" name="Google Shape;190;p5">
              <a:extLst>
                <a:ext uri="{FF2B5EF4-FFF2-40B4-BE49-F238E27FC236}">
                  <a16:creationId xmlns:a16="http://schemas.microsoft.com/office/drawing/2014/main" id="{F4A09EF3-3E36-32EC-8216-A65727AD6E78}"/>
                </a:ext>
              </a:extLst>
            </p:cNvPr>
            <p:cNvSpPr/>
            <p:nvPr/>
          </p:nvSpPr>
          <p:spPr>
            <a:xfrm>
              <a:off x="9490918" y="253163"/>
              <a:ext cx="4971027" cy="755401"/>
            </a:xfrm>
            <a:custGeom>
              <a:avLst/>
              <a:gdLst/>
              <a:ahLst/>
              <a:cxnLst/>
              <a:rect l="l" t="t" r="r" b="b"/>
              <a:pathLst>
                <a:path w="4971027" h="755401" extrusionOk="0">
                  <a:moveTo>
                    <a:pt x="0" y="0"/>
                  </a:moveTo>
                  <a:lnTo>
                    <a:pt x="4971027" y="0"/>
                  </a:lnTo>
                  <a:lnTo>
                    <a:pt x="4971027" y="755401"/>
                  </a:lnTo>
                  <a:lnTo>
                    <a:pt x="0" y="7554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91" name="Google Shape;191;p5">
            <a:extLst>
              <a:ext uri="{FF2B5EF4-FFF2-40B4-BE49-F238E27FC236}">
                <a16:creationId xmlns:a16="http://schemas.microsoft.com/office/drawing/2014/main" id="{5A2F57EA-2955-BBD3-D2D4-AF0893D071F6}"/>
              </a:ext>
            </a:extLst>
          </p:cNvPr>
          <p:cNvSpPr/>
          <p:nvPr/>
        </p:nvSpPr>
        <p:spPr>
          <a:xfrm>
            <a:off x="0" y="0"/>
            <a:ext cx="3340922" cy="949379"/>
          </a:xfrm>
          <a:custGeom>
            <a:avLst/>
            <a:gdLst/>
            <a:ahLst/>
            <a:cxnLst/>
            <a:rect l="l" t="t" r="r" b="b"/>
            <a:pathLst>
              <a:path w="3340922" h="949379" extrusionOk="0">
                <a:moveTo>
                  <a:pt x="0" y="0"/>
                </a:moveTo>
                <a:lnTo>
                  <a:pt x="3340922" y="0"/>
                </a:lnTo>
                <a:lnTo>
                  <a:pt x="3340922" y="949379"/>
                </a:lnTo>
                <a:lnTo>
                  <a:pt x="0" y="9493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83779-510F-5E60-5C9E-42FFE4443610}"/>
              </a:ext>
            </a:extLst>
          </p:cNvPr>
          <p:cNvSpPr txBox="1"/>
          <p:nvPr/>
        </p:nvSpPr>
        <p:spPr>
          <a:xfrm>
            <a:off x="862118" y="2611001"/>
            <a:ext cx="10609342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b="1" dirty="0" err="1">
                <a:solidFill>
                  <a:schemeClr val="bg2"/>
                </a:solidFill>
              </a:rPr>
              <a:t>Importancia:</a:t>
            </a:r>
            <a:r>
              <a:rPr lang="es-ES" sz="3200" dirty="0" err="1">
                <a:solidFill>
                  <a:schemeClr val="bg2"/>
                </a:solidFill>
              </a:rPr>
              <a:t>Previene</a:t>
            </a:r>
            <a:r>
              <a:rPr lang="es-ES" sz="3200" dirty="0">
                <a:solidFill>
                  <a:schemeClr val="bg2"/>
                </a:solidFill>
              </a:rPr>
              <a:t> infecciones adquiridas durante la atención, protege la vida del paciente y evita complicaciones, reingresos y costos adicionales.</a:t>
            </a:r>
          </a:p>
          <a:p>
            <a:pPr algn="just"/>
            <a:endParaRPr lang="es-ES" sz="3200" dirty="0">
              <a:solidFill>
                <a:schemeClr val="bg2"/>
              </a:solidFill>
            </a:endParaRPr>
          </a:p>
          <a:p>
            <a:pPr algn="just"/>
            <a:r>
              <a:rPr lang="es-ES" sz="3200" b="1" dirty="0">
                <a:solidFill>
                  <a:schemeClr val="bg2"/>
                </a:solidFill>
              </a:rPr>
              <a:t>¿Cómo aplicarlo en la clínica?</a:t>
            </a:r>
            <a:endParaRPr lang="es-ES" sz="3200" dirty="0">
              <a:solidFill>
                <a:schemeClr val="bg2"/>
              </a:solidFill>
            </a:endParaRPr>
          </a:p>
          <a:p>
            <a:pPr algn="just"/>
            <a:r>
              <a:rPr lang="es-ES" sz="3200" dirty="0">
                <a:solidFill>
                  <a:schemeClr val="bg2"/>
                </a:solidFill>
              </a:rPr>
              <a:t>Higiene de manos en los 5 momentos de la OMS. Limpieza y desinfección de superficies y equipo entre pacientes. Uso correcto de guantes, cubrebocas y material estéril. Manejo seguro de residuos biológico-infecciosos (RPBI).</a:t>
            </a:r>
          </a:p>
          <a:p>
            <a:pPr algn="just"/>
            <a:endParaRPr lang="es-ES" sz="3200" dirty="0">
              <a:solidFill>
                <a:schemeClr val="bg2"/>
              </a:solidFill>
            </a:endParaRPr>
          </a:p>
          <a:p>
            <a:pPr algn="just"/>
            <a:r>
              <a:rPr lang="es-ES" sz="3200" b="1" dirty="0">
                <a:solidFill>
                  <a:schemeClr val="bg2"/>
                </a:solidFill>
              </a:rPr>
              <a:t>Ejemplo práctico: </a:t>
            </a:r>
            <a:r>
              <a:rPr lang="es-ES" sz="3200" dirty="0">
                <a:solidFill>
                  <a:schemeClr val="bg2"/>
                </a:solidFill>
              </a:rPr>
              <a:t>Antes de realizar una curación, la enfermera realiza higiene de manos, utiliza material estéril y desinfecta la camilla después del procedimiento.</a:t>
            </a:r>
            <a:endParaRPr lang="es-MX" sz="3200" dirty="0">
              <a:solidFill>
                <a:schemeClr val="bg2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E99D350-0F3F-71B4-9B53-88FF38B79F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22157" y="5543554"/>
            <a:ext cx="2769778" cy="1843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7451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34F74DE2-4F86-51B3-85B4-FAA0E3C6E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>
            <a:extLst>
              <a:ext uri="{FF2B5EF4-FFF2-40B4-BE49-F238E27FC236}">
                <a16:creationId xmlns:a16="http://schemas.microsoft.com/office/drawing/2014/main" id="{57625A1B-875A-755A-7CCE-38523AAAABA0}"/>
              </a:ext>
            </a:extLst>
          </p:cNvPr>
          <p:cNvSpPr/>
          <p:nvPr/>
        </p:nvSpPr>
        <p:spPr>
          <a:xfrm rot="-5400000" flipH="1">
            <a:off x="9370570" y="2252069"/>
            <a:ext cx="11087107" cy="6582970"/>
          </a:xfrm>
          <a:custGeom>
            <a:avLst/>
            <a:gdLst/>
            <a:ahLst/>
            <a:cxnLst/>
            <a:rect l="l" t="t" r="r" b="b"/>
            <a:pathLst>
              <a:path w="11087107" h="6582970" extrusionOk="0">
                <a:moveTo>
                  <a:pt x="11087108" y="0"/>
                </a:moveTo>
                <a:lnTo>
                  <a:pt x="0" y="0"/>
                </a:lnTo>
                <a:lnTo>
                  <a:pt x="0" y="6582970"/>
                </a:lnTo>
                <a:lnTo>
                  <a:pt x="11087108" y="6582970"/>
                </a:lnTo>
                <a:lnTo>
                  <a:pt x="1108710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2B482BF1-0B31-EF73-FDA4-4661D0F900ED}"/>
              </a:ext>
            </a:extLst>
          </p:cNvPr>
          <p:cNvSpPr/>
          <p:nvPr/>
        </p:nvSpPr>
        <p:spPr>
          <a:xfrm>
            <a:off x="12233199" y="940799"/>
            <a:ext cx="5644578" cy="8229600"/>
          </a:xfrm>
          <a:custGeom>
            <a:avLst/>
            <a:gdLst/>
            <a:ahLst/>
            <a:cxnLst/>
            <a:rect l="l" t="t" r="r" b="b"/>
            <a:pathLst>
              <a:path w="874493" h="1274980" extrusionOk="0">
                <a:moveTo>
                  <a:pt x="31546" y="0"/>
                </a:moveTo>
                <a:lnTo>
                  <a:pt x="842947" y="0"/>
                </a:lnTo>
                <a:cubicBezTo>
                  <a:pt x="860369" y="0"/>
                  <a:pt x="874493" y="14124"/>
                  <a:pt x="874493" y="31546"/>
                </a:cubicBezTo>
                <a:lnTo>
                  <a:pt x="874493" y="1243434"/>
                </a:lnTo>
                <a:cubicBezTo>
                  <a:pt x="874493" y="1260857"/>
                  <a:pt x="860369" y="1274980"/>
                  <a:pt x="842947" y="1274980"/>
                </a:cubicBezTo>
                <a:lnTo>
                  <a:pt x="31546" y="1274980"/>
                </a:lnTo>
                <a:cubicBezTo>
                  <a:pt x="14124" y="1274980"/>
                  <a:pt x="0" y="1260857"/>
                  <a:pt x="0" y="1243434"/>
                </a:cubicBezTo>
                <a:lnTo>
                  <a:pt x="0" y="31546"/>
                </a:lnTo>
                <a:cubicBezTo>
                  <a:pt x="0" y="14124"/>
                  <a:pt x="14124" y="0"/>
                  <a:pt x="31546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06762" r="-10676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">
            <a:extLst>
              <a:ext uri="{FF2B5EF4-FFF2-40B4-BE49-F238E27FC236}">
                <a16:creationId xmlns:a16="http://schemas.microsoft.com/office/drawing/2014/main" id="{1FE9DAA4-92E7-7C5F-7D01-3C1E61B7B42E}"/>
              </a:ext>
            </a:extLst>
          </p:cNvPr>
          <p:cNvSpPr txBox="1"/>
          <p:nvPr/>
        </p:nvSpPr>
        <p:spPr>
          <a:xfrm>
            <a:off x="851229" y="926096"/>
            <a:ext cx="973495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ES" sz="3600" b="1" dirty="0">
                <a:solidFill>
                  <a:srgbClr val="7030A0"/>
                </a:solidFill>
              </a:rPr>
              <a:t>AESP 6. Prevención de caídas</a:t>
            </a:r>
            <a:endParaRPr sz="800" b="1" dirty="0">
              <a:solidFill>
                <a:srgbClr val="7030A0"/>
              </a:solidFill>
            </a:endParaRPr>
          </a:p>
        </p:txBody>
      </p:sp>
      <p:grpSp>
        <p:nvGrpSpPr>
          <p:cNvPr id="183" name="Google Shape;183;p5">
            <a:extLst>
              <a:ext uri="{FF2B5EF4-FFF2-40B4-BE49-F238E27FC236}">
                <a16:creationId xmlns:a16="http://schemas.microsoft.com/office/drawing/2014/main" id="{7EE8253C-BA71-DA51-68F2-2F535E69633F}"/>
              </a:ext>
            </a:extLst>
          </p:cNvPr>
          <p:cNvGrpSpPr/>
          <p:nvPr/>
        </p:nvGrpSpPr>
        <p:grpSpPr>
          <a:xfrm>
            <a:off x="3645467" y="9449310"/>
            <a:ext cx="10997067" cy="837690"/>
            <a:chOff x="0" y="-50365"/>
            <a:chExt cx="14662756" cy="1116919"/>
          </a:xfrm>
        </p:grpSpPr>
        <p:grpSp>
          <p:nvGrpSpPr>
            <p:cNvPr id="184" name="Google Shape;184;p5">
              <a:extLst>
                <a:ext uri="{FF2B5EF4-FFF2-40B4-BE49-F238E27FC236}">
                  <a16:creationId xmlns:a16="http://schemas.microsoft.com/office/drawing/2014/main" id="{E74B7574-8EDC-E287-A7D4-D8CA09B783B2}"/>
                </a:ext>
              </a:extLst>
            </p:cNvPr>
            <p:cNvGrpSpPr/>
            <p:nvPr/>
          </p:nvGrpSpPr>
          <p:grpSpPr>
            <a:xfrm>
              <a:off x="0" y="-50365"/>
              <a:ext cx="14662756" cy="1116919"/>
              <a:chOff x="0" y="-9525"/>
              <a:chExt cx="2773014" cy="211231"/>
            </a:xfrm>
          </p:grpSpPr>
          <p:sp>
            <p:nvSpPr>
              <p:cNvPr id="185" name="Google Shape;185;p5">
                <a:extLst>
                  <a:ext uri="{FF2B5EF4-FFF2-40B4-BE49-F238E27FC236}">
                    <a16:creationId xmlns:a16="http://schemas.microsoft.com/office/drawing/2014/main" id="{F1464A4E-E471-7A8B-6970-115832927EB0}"/>
                  </a:ext>
                </a:extLst>
              </p:cNvPr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49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6" name="Google Shape;186;p5">
                <a:extLst>
                  <a:ext uri="{FF2B5EF4-FFF2-40B4-BE49-F238E27FC236}">
                    <a16:creationId xmlns:a16="http://schemas.microsoft.com/office/drawing/2014/main" id="{7A37D2DF-248F-2FB2-4676-D4818EC06CBE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2773014" cy="211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7" name="Google Shape;187;p5">
              <a:extLst>
                <a:ext uri="{FF2B5EF4-FFF2-40B4-BE49-F238E27FC236}">
                  <a16:creationId xmlns:a16="http://schemas.microsoft.com/office/drawing/2014/main" id="{4ED8768B-3A03-876C-FBAA-3C8DFB122672}"/>
                </a:ext>
              </a:extLst>
            </p:cNvPr>
            <p:cNvSpPr/>
            <p:nvPr/>
          </p:nvSpPr>
          <p:spPr>
            <a:xfrm>
              <a:off x="744847" y="332697"/>
              <a:ext cx="2570651" cy="675867"/>
            </a:xfrm>
            <a:custGeom>
              <a:avLst/>
              <a:gdLst/>
              <a:ahLst/>
              <a:cxnLst/>
              <a:rect l="l" t="t" r="r" b="b"/>
              <a:pathLst>
                <a:path w="2570651" h="675867" extrusionOk="0">
                  <a:moveTo>
                    <a:pt x="0" y="0"/>
                  </a:moveTo>
                  <a:lnTo>
                    <a:pt x="2570651" y="0"/>
                  </a:lnTo>
                  <a:lnTo>
                    <a:pt x="2570651" y="675867"/>
                  </a:lnTo>
                  <a:lnTo>
                    <a:pt x="0" y="6758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88" name="Google Shape;188;p5">
              <a:extLst>
                <a:ext uri="{FF2B5EF4-FFF2-40B4-BE49-F238E27FC236}">
                  <a16:creationId xmlns:a16="http://schemas.microsoft.com/office/drawing/2014/main" id="{A1A583B3-78E1-AFD8-19EF-410C4D32E9CB}"/>
                </a:ext>
              </a:extLst>
            </p:cNvPr>
            <p:cNvSpPr/>
            <p:nvPr/>
          </p:nvSpPr>
          <p:spPr>
            <a:xfrm>
              <a:off x="3361762" y="172443"/>
              <a:ext cx="3366883" cy="735196"/>
            </a:xfrm>
            <a:custGeom>
              <a:avLst/>
              <a:gdLst/>
              <a:ahLst/>
              <a:cxnLst/>
              <a:rect l="l" t="t" r="r" b="b"/>
              <a:pathLst>
                <a:path w="3366883" h="735196" extrusionOk="0">
                  <a:moveTo>
                    <a:pt x="0" y="0"/>
                  </a:moveTo>
                  <a:lnTo>
                    <a:pt x="3366883" y="0"/>
                  </a:lnTo>
                  <a:lnTo>
                    <a:pt x="3366883" y="735196"/>
                  </a:lnTo>
                  <a:lnTo>
                    <a:pt x="0" y="7351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6" b="-71158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8ABD44CB-84A9-2DE2-E399-BF12108AEE4F}"/>
                </a:ext>
              </a:extLst>
            </p:cNvPr>
            <p:cNvSpPr/>
            <p:nvPr/>
          </p:nvSpPr>
          <p:spPr>
            <a:xfrm>
              <a:off x="6629762" y="172443"/>
              <a:ext cx="2861156" cy="894111"/>
            </a:xfrm>
            <a:custGeom>
              <a:avLst/>
              <a:gdLst/>
              <a:ahLst/>
              <a:cxnLst/>
              <a:rect l="l" t="t" r="r" b="b"/>
              <a:pathLst>
                <a:path w="2861156" h="894111" extrusionOk="0">
                  <a:moveTo>
                    <a:pt x="0" y="0"/>
                  </a:moveTo>
                  <a:lnTo>
                    <a:pt x="2861156" y="0"/>
                  </a:lnTo>
                  <a:lnTo>
                    <a:pt x="2861156" y="894111"/>
                  </a:lnTo>
                  <a:lnTo>
                    <a:pt x="0" y="89411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90" name="Google Shape;190;p5">
              <a:extLst>
                <a:ext uri="{FF2B5EF4-FFF2-40B4-BE49-F238E27FC236}">
                  <a16:creationId xmlns:a16="http://schemas.microsoft.com/office/drawing/2014/main" id="{637D1B9A-190B-B6B1-60BE-13AFDBE88896}"/>
                </a:ext>
              </a:extLst>
            </p:cNvPr>
            <p:cNvSpPr/>
            <p:nvPr/>
          </p:nvSpPr>
          <p:spPr>
            <a:xfrm>
              <a:off x="9490918" y="253163"/>
              <a:ext cx="4971027" cy="755401"/>
            </a:xfrm>
            <a:custGeom>
              <a:avLst/>
              <a:gdLst/>
              <a:ahLst/>
              <a:cxnLst/>
              <a:rect l="l" t="t" r="r" b="b"/>
              <a:pathLst>
                <a:path w="4971027" h="755401" extrusionOk="0">
                  <a:moveTo>
                    <a:pt x="0" y="0"/>
                  </a:moveTo>
                  <a:lnTo>
                    <a:pt x="4971027" y="0"/>
                  </a:lnTo>
                  <a:lnTo>
                    <a:pt x="4971027" y="755401"/>
                  </a:lnTo>
                  <a:lnTo>
                    <a:pt x="0" y="7554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91" name="Google Shape;191;p5">
            <a:extLst>
              <a:ext uri="{FF2B5EF4-FFF2-40B4-BE49-F238E27FC236}">
                <a16:creationId xmlns:a16="http://schemas.microsoft.com/office/drawing/2014/main" id="{419243D2-C35E-6842-B474-A8F92530A711}"/>
              </a:ext>
            </a:extLst>
          </p:cNvPr>
          <p:cNvSpPr/>
          <p:nvPr/>
        </p:nvSpPr>
        <p:spPr>
          <a:xfrm>
            <a:off x="0" y="0"/>
            <a:ext cx="3340922" cy="949379"/>
          </a:xfrm>
          <a:custGeom>
            <a:avLst/>
            <a:gdLst/>
            <a:ahLst/>
            <a:cxnLst/>
            <a:rect l="l" t="t" r="r" b="b"/>
            <a:pathLst>
              <a:path w="3340922" h="949379" extrusionOk="0">
                <a:moveTo>
                  <a:pt x="0" y="0"/>
                </a:moveTo>
                <a:lnTo>
                  <a:pt x="3340922" y="0"/>
                </a:lnTo>
                <a:lnTo>
                  <a:pt x="3340922" y="949379"/>
                </a:lnTo>
                <a:lnTo>
                  <a:pt x="0" y="9493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A8189C-1A13-30EE-CB3B-986F2FFFDBE6}"/>
              </a:ext>
            </a:extLst>
          </p:cNvPr>
          <p:cNvSpPr txBox="1"/>
          <p:nvPr/>
        </p:nvSpPr>
        <p:spPr>
          <a:xfrm>
            <a:off x="851229" y="1937650"/>
            <a:ext cx="10997067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chemeClr val="bg2"/>
                </a:solidFill>
              </a:rPr>
              <a:t>Importancia: </a:t>
            </a:r>
            <a:r>
              <a:rPr lang="es-ES" sz="2400" dirty="0">
                <a:solidFill>
                  <a:schemeClr val="bg2"/>
                </a:solidFill>
              </a:rPr>
              <a:t>La prevención de caídas es fundamental para evitar lesiones, fracturas, discapacidad temporal o permanente y eventos adversos prevenibles durante la atención médica.</a:t>
            </a:r>
            <a:br>
              <a:rPr lang="es-ES" sz="2400" dirty="0">
                <a:solidFill>
                  <a:schemeClr val="bg2"/>
                </a:solidFill>
              </a:rPr>
            </a:br>
            <a:r>
              <a:rPr lang="es-ES" sz="2400" dirty="0">
                <a:solidFill>
                  <a:schemeClr val="bg2"/>
                </a:solidFill>
              </a:rPr>
              <a:t>Además, reduce complicaciones clínicas, prolongación de la recuperación, costos adicionales y riesgos legales, contribuyendo a una atención segura y de calidad en la clínica ambulatoria.</a:t>
            </a:r>
          </a:p>
          <a:p>
            <a:pPr algn="just"/>
            <a:endParaRPr lang="es-ES" sz="2400" dirty="0">
              <a:solidFill>
                <a:schemeClr val="bg2"/>
              </a:solidFill>
            </a:endParaRPr>
          </a:p>
          <a:p>
            <a:pPr algn="just"/>
            <a:r>
              <a:rPr lang="es-ES" sz="2400" b="1" dirty="0">
                <a:solidFill>
                  <a:schemeClr val="bg2"/>
                </a:solidFill>
              </a:rPr>
              <a:t>¿Cómo aplicarlo en la clínica?</a:t>
            </a:r>
            <a:endParaRPr lang="es-ES" sz="2400" dirty="0">
              <a:solidFill>
                <a:schemeClr val="bg2"/>
              </a:solidFill>
            </a:endParaRPr>
          </a:p>
          <a:p>
            <a:pPr algn="just"/>
            <a:r>
              <a:rPr lang="es-ES" sz="2400" dirty="0">
                <a:solidFill>
                  <a:schemeClr val="bg2"/>
                </a:solidFill>
              </a:rPr>
              <a:t>Identificar pacientes con alto riesgo de caída (adultos mayores, sedación, debilidad, mareo, uso de bastón o acompañamiento).Mantener áreas seguras y libres de obstáculos, con señalización visible de piso mojado. Proporcionar acompañamiento al deambular después de procedimientos o administración de medicamentos. Utilizar barandales, sillas seguras y calzado adecuado en recuperación. Educar al paciente y familiar sobre medidas de seguridad antes del egreso.</a:t>
            </a:r>
          </a:p>
          <a:p>
            <a:pPr algn="just"/>
            <a:endParaRPr lang="es-ES" sz="2400" dirty="0">
              <a:solidFill>
                <a:schemeClr val="bg2"/>
              </a:solidFill>
            </a:endParaRPr>
          </a:p>
          <a:p>
            <a:pPr algn="just"/>
            <a:r>
              <a:rPr lang="es-ES" sz="2400" b="1" dirty="0">
                <a:solidFill>
                  <a:schemeClr val="bg2"/>
                </a:solidFill>
              </a:rPr>
              <a:t>Ejemplo práctico: </a:t>
            </a:r>
            <a:r>
              <a:rPr lang="es-ES" sz="2400" dirty="0">
                <a:solidFill>
                  <a:schemeClr val="bg2"/>
                </a:solidFill>
              </a:rPr>
              <a:t>Paciente sometida a procedimiento ginecológico con sedación permanece en el área de recuperación con barandales elevados. Antes de levantarse, </a:t>
            </a:r>
            <a:r>
              <a:rPr lang="es-ES" sz="2400" b="1" dirty="0">
                <a:solidFill>
                  <a:schemeClr val="bg2"/>
                </a:solidFill>
              </a:rPr>
              <a:t>el personal de enfermería evalúa su estado</a:t>
            </a:r>
            <a:r>
              <a:rPr lang="es-ES" sz="2400" dirty="0">
                <a:solidFill>
                  <a:schemeClr val="bg2"/>
                </a:solidFill>
              </a:rPr>
              <a:t>, la acompaña al deambular y brinda indicaciones de seguridad para evitar una caída.</a:t>
            </a:r>
            <a:endParaRPr lang="es-MX" sz="2400" dirty="0">
              <a:solidFill>
                <a:schemeClr val="bg2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5E9D91D-D83C-2920-560C-A939E71F44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18919" y="5304349"/>
            <a:ext cx="3066096" cy="2040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83194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7A7899DE-9D53-C481-6F5D-835ACCCAF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>
            <a:extLst>
              <a:ext uri="{FF2B5EF4-FFF2-40B4-BE49-F238E27FC236}">
                <a16:creationId xmlns:a16="http://schemas.microsoft.com/office/drawing/2014/main" id="{3D07FD12-92E5-0EC7-A299-FA532A7295A0}"/>
              </a:ext>
            </a:extLst>
          </p:cNvPr>
          <p:cNvSpPr/>
          <p:nvPr/>
        </p:nvSpPr>
        <p:spPr>
          <a:xfrm rot="-5400000" flipH="1">
            <a:off x="9370570" y="2252069"/>
            <a:ext cx="11087107" cy="6582970"/>
          </a:xfrm>
          <a:custGeom>
            <a:avLst/>
            <a:gdLst/>
            <a:ahLst/>
            <a:cxnLst/>
            <a:rect l="l" t="t" r="r" b="b"/>
            <a:pathLst>
              <a:path w="11087107" h="6582970" extrusionOk="0">
                <a:moveTo>
                  <a:pt x="11087108" y="0"/>
                </a:moveTo>
                <a:lnTo>
                  <a:pt x="0" y="0"/>
                </a:lnTo>
                <a:lnTo>
                  <a:pt x="0" y="6582970"/>
                </a:lnTo>
                <a:lnTo>
                  <a:pt x="11087108" y="6582970"/>
                </a:lnTo>
                <a:lnTo>
                  <a:pt x="1108710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7E37D528-F25C-484B-CA83-010AB84909F1}"/>
              </a:ext>
            </a:extLst>
          </p:cNvPr>
          <p:cNvSpPr/>
          <p:nvPr/>
        </p:nvSpPr>
        <p:spPr>
          <a:xfrm>
            <a:off x="12277445" y="868251"/>
            <a:ext cx="5644578" cy="8229600"/>
          </a:xfrm>
          <a:custGeom>
            <a:avLst/>
            <a:gdLst/>
            <a:ahLst/>
            <a:cxnLst/>
            <a:rect l="l" t="t" r="r" b="b"/>
            <a:pathLst>
              <a:path w="874493" h="1274980" extrusionOk="0">
                <a:moveTo>
                  <a:pt x="31546" y="0"/>
                </a:moveTo>
                <a:lnTo>
                  <a:pt x="842947" y="0"/>
                </a:lnTo>
                <a:cubicBezTo>
                  <a:pt x="860369" y="0"/>
                  <a:pt x="874493" y="14124"/>
                  <a:pt x="874493" y="31546"/>
                </a:cubicBezTo>
                <a:lnTo>
                  <a:pt x="874493" y="1243434"/>
                </a:lnTo>
                <a:cubicBezTo>
                  <a:pt x="874493" y="1260857"/>
                  <a:pt x="860369" y="1274980"/>
                  <a:pt x="842947" y="1274980"/>
                </a:cubicBezTo>
                <a:lnTo>
                  <a:pt x="31546" y="1274980"/>
                </a:lnTo>
                <a:cubicBezTo>
                  <a:pt x="14124" y="1274980"/>
                  <a:pt x="0" y="1260857"/>
                  <a:pt x="0" y="1243434"/>
                </a:cubicBezTo>
                <a:lnTo>
                  <a:pt x="0" y="31546"/>
                </a:lnTo>
                <a:cubicBezTo>
                  <a:pt x="0" y="14124"/>
                  <a:pt x="14124" y="0"/>
                  <a:pt x="31546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06762" r="-10676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">
            <a:extLst>
              <a:ext uri="{FF2B5EF4-FFF2-40B4-BE49-F238E27FC236}">
                <a16:creationId xmlns:a16="http://schemas.microsoft.com/office/drawing/2014/main" id="{61F9C475-0E79-A19B-F151-DEEC702E56E0}"/>
              </a:ext>
            </a:extLst>
          </p:cNvPr>
          <p:cNvSpPr txBox="1"/>
          <p:nvPr/>
        </p:nvSpPr>
        <p:spPr>
          <a:xfrm>
            <a:off x="939965" y="1009919"/>
            <a:ext cx="1059393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ES" sz="3600" b="1" dirty="0">
                <a:solidFill>
                  <a:srgbClr val="7030A0"/>
                </a:solidFill>
              </a:rPr>
              <a:t>AESP 7. Reporte y análisis de eventos adversos, centinela y </a:t>
            </a:r>
            <a:r>
              <a:rPr lang="es-ES" sz="3600" b="1" dirty="0" err="1">
                <a:solidFill>
                  <a:srgbClr val="7030A0"/>
                </a:solidFill>
              </a:rPr>
              <a:t>cuasi-fallas</a:t>
            </a:r>
            <a:endParaRPr sz="800" b="1" dirty="0">
              <a:solidFill>
                <a:srgbClr val="7030A0"/>
              </a:solidFill>
            </a:endParaRPr>
          </a:p>
        </p:txBody>
      </p:sp>
      <p:grpSp>
        <p:nvGrpSpPr>
          <p:cNvPr id="183" name="Google Shape;183;p5">
            <a:extLst>
              <a:ext uri="{FF2B5EF4-FFF2-40B4-BE49-F238E27FC236}">
                <a16:creationId xmlns:a16="http://schemas.microsoft.com/office/drawing/2014/main" id="{CC57091E-02D6-E1CE-64F4-9FF4329527F6}"/>
              </a:ext>
            </a:extLst>
          </p:cNvPr>
          <p:cNvGrpSpPr/>
          <p:nvPr/>
        </p:nvGrpSpPr>
        <p:grpSpPr>
          <a:xfrm>
            <a:off x="3645467" y="9449310"/>
            <a:ext cx="10997067" cy="837690"/>
            <a:chOff x="0" y="-50365"/>
            <a:chExt cx="14662756" cy="1116919"/>
          </a:xfrm>
        </p:grpSpPr>
        <p:grpSp>
          <p:nvGrpSpPr>
            <p:cNvPr id="184" name="Google Shape;184;p5">
              <a:extLst>
                <a:ext uri="{FF2B5EF4-FFF2-40B4-BE49-F238E27FC236}">
                  <a16:creationId xmlns:a16="http://schemas.microsoft.com/office/drawing/2014/main" id="{46034E80-CB35-801D-756C-548CA8217794}"/>
                </a:ext>
              </a:extLst>
            </p:cNvPr>
            <p:cNvGrpSpPr/>
            <p:nvPr/>
          </p:nvGrpSpPr>
          <p:grpSpPr>
            <a:xfrm>
              <a:off x="0" y="-50365"/>
              <a:ext cx="14662756" cy="1116919"/>
              <a:chOff x="0" y="-9525"/>
              <a:chExt cx="2773014" cy="211231"/>
            </a:xfrm>
          </p:grpSpPr>
          <p:sp>
            <p:nvSpPr>
              <p:cNvPr id="185" name="Google Shape;185;p5">
                <a:extLst>
                  <a:ext uri="{FF2B5EF4-FFF2-40B4-BE49-F238E27FC236}">
                    <a16:creationId xmlns:a16="http://schemas.microsoft.com/office/drawing/2014/main" id="{06088BCF-441D-CFA2-99AB-12A65FCCA224}"/>
                  </a:ext>
                </a:extLst>
              </p:cNvPr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49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6" name="Google Shape;186;p5">
                <a:extLst>
                  <a:ext uri="{FF2B5EF4-FFF2-40B4-BE49-F238E27FC236}">
                    <a16:creationId xmlns:a16="http://schemas.microsoft.com/office/drawing/2014/main" id="{37E33314-076C-B1AB-70C5-9707D5E927B4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2773014" cy="211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7" name="Google Shape;187;p5">
              <a:extLst>
                <a:ext uri="{FF2B5EF4-FFF2-40B4-BE49-F238E27FC236}">
                  <a16:creationId xmlns:a16="http://schemas.microsoft.com/office/drawing/2014/main" id="{80E15445-AF3C-ADC3-EB31-7AF562F35183}"/>
                </a:ext>
              </a:extLst>
            </p:cNvPr>
            <p:cNvSpPr/>
            <p:nvPr/>
          </p:nvSpPr>
          <p:spPr>
            <a:xfrm>
              <a:off x="744847" y="332697"/>
              <a:ext cx="2570651" cy="675867"/>
            </a:xfrm>
            <a:custGeom>
              <a:avLst/>
              <a:gdLst/>
              <a:ahLst/>
              <a:cxnLst/>
              <a:rect l="l" t="t" r="r" b="b"/>
              <a:pathLst>
                <a:path w="2570651" h="675867" extrusionOk="0">
                  <a:moveTo>
                    <a:pt x="0" y="0"/>
                  </a:moveTo>
                  <a:lnTo>
                    <a:pt x="2570651" y="0"/>
                  </a:lnTo>
                  <a:lnTo>
                    <a:pt x="2570651" y="675867"/>
                  </a:lnTo>
                  <a:lnTo>
                    <a:pt x="0" y="6758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88" name="Google Shape;188;p5">
              <a:extLst>
                <a:ext uri="{FF2B5EF4-FFF2-40B4-BE49-F238E27FC236}">
                  <a16:creationId xmlns:a16="http://schemas.microsoft.com/office/drawing/2014/main" id="{9EDE4A2D-C24D-464F-D17C-8AA56543D02C}"/>
                </a:ext>
              </a:extLst>
            </p:cNvPr>
            <p:cNvSpPr/>
            <p:nvPr/>
          </p:nvSpPr>
          <p:spPr>
            <a:xfrm>
              <a:off x="3361762" y="172443"/>
              <a:ext cx="3366883" cy="735196"/>
            </a:xfrm>
            <a:custGeom>
              <a:avLst/>
              <a:gdLst/>
              <a:ahLst/>
              <a:cxnLst/>
              <a:rect l="l" t="t" r="r" b="b"/>
              <a:pathLst>
                <a:path w="3366883" h="735196" extrusionOk="0">
                  <a:moveTo>
                    <a:pt x="0" y="0"/>
                  </a:moveTo>
                  <a:lnTo>
                    <a:pt x="3366883" y="0"/>
                  </a:lnTo>
                  <a:lnTo>
                    <a:pt x="3366883" y="735196"/>
                  </a:lnTo>
                  <a:lnTo>
                    <a:pt x="0" y="7351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6" b="-71158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1DE72321-5432-0744-4B4F-471509492E86}"/>
                </a:ext>
              </a:extLst>
            </p:cNvPr>
            <p:cNvSpPr/>
            <p:nvPr/>
          </p:nvSpPr>
          <p:spPr>
            <a:xfrm>
              <a:off x="6629762" y="172443"/>
              <a:ext cx="2861156" cy="894111"/>
            </a:xfrm>
            <a:custGeom>
              <a:avLst/>
              <a:gdLst/>
              <a:ahLst/>
              <a:cxnLst/>
              <a:rect l="l" t="t" r="r" b="b"/>
              <a:pathLst>
                <a:path w="2861156" h="894111" extrusionOk="0">
                  <a:moveTo>
                    <a:pt x="0" y="0"/>
                  </a:moveTo>
                  <a:lnTo>
                    <a:pt x="2861156" y="0"/>
                  </a:lnTo>
                  <a:lnTo>
                    <a:pt x="2861156" y="894111"/>
                  </a:lnTo>
                  <a:lnTo>
                    <a:pt x="0" y="89411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90" name="Google Shape;190;p5">
              <a:extLst>
                <a:ext uri="{FF2B5EF4-FFF2-40B4-BE49-F238E27FC236}">
                  <a16:creationId xmlns:a16="http://schemas.microsoft.com/office/drawing/2014/main" id="{50426662-0FEC-D1F3-74B1-1486D08B9A91}"/>
                </a:ext>
              </a:extLst>
            </p:cNvPr>
            <p:cNvSpPr/>
            <p:nvPr/>
          </p:nvSpPr>
          <p:spPr>
            <a:xfrm>
              <a:off x="9490918" y="253163"/>
              <a:ext cx="4971027" cy="755401"/>
            </a:xfrm>
            <a:custGeom>
              <a:avLst/>
              <a:gdLst/>
              <a:ahLst/>
              <a:cxnLst/>
              <a:rect l="l" t="t" r="r" b="b"/>
              <a:pathLst>
                <a:path w="4971027" h="755401" extrusionOk="0">
                  <a:moveTo>
                    <a:pt x="0" y="0"/>
                  </a:moveTo>
                  <a:lnTo>
                    <a:pt x="4971027" y="0"/>
                  </a:lnTo>
                  <a:lnTo>
                    <a:pt x="4971027" y="755401"/>
                  </a:lnTo>
                  <a:lnTo>
                    <a:pt x="0" y="7554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91" name="Google Shape;191;p5">
            <a:extLst>
              <a:ext uri="{FF2B5EF4-FFF2-40B4-BE49-F238E27FC236}">
                <a16:creationId xmlns:a16="http://schemas.microsoft.com/office/drawing/2014/main" id="{EE07F7CD-25E0-7795-F35A-87C0F5285F53}"/>
              </a:ext>
            </a:extLst>
          </p:cNvPr>
          <p:cNvSpPr/>
          <p:nvPr/>
        </p:nvSpPr>
        <p:spPr>
          <a:xfrm>
            <a:off x="0" y="0"/>
            <a:ext cx="3340922" cy="949379"/>
          </a:xfrm>
          <a:custGeom>
            <a:avLst/>
            <a:gdLst/>
            <a:ahLst/>
            <a:cxnLst/>
            <a:rect l="l" t="t" r="r" b="b"/>
            <a:pathLst>
              <a:path w="3340922" h="949379" extrusionOk="0">
                <a:moveTo>
                  <a:pt x="0" y="0"/>
                </a:moveTo>
                <a:lnTo>
                  <a:pt x="3340922" y="0"/>
                </a:lnTo>
                <a:lnTo>
                  <a:pt x="3340922" y="949379"/>
                </a:lnTo>
                <a:lnTo>
                  <a:pt x="0" y="9493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5295F2-2019-6312-6456-990716778C89}"/>
              </a:ext>
            </a:extLst>
          </p:cNvPr>
          <p:cNvSpPr txBox="1"/>
          <p:nvPr/>
        </p:nvSpPr>
        <p:spPr>
          <a:xfrm>
            <a:off x="851229" y="2320784"/>
            <a:ext cx="1077140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2"/>
                </a:solidFill>
              </a:rPr>
              <a:t>Importancia: </a:t>
            </a:r>
            <a:r>
              <a:rPr lang="es-ES" sz="2800" dirty="0">
                <a:solidFill>
                  <a:schemeClr val="bg2"/>
                </a:solidFill>
              </a:rPr>
              <a:t>Permite aprender de los errores y evitar que vuelvan a ocurrir, fortaleciendo la calidad de la atención.</a:t>
            </a:r>
          </a:p>
          <a:p>
            <a:endParaRPr lang="es-ES" sz="2800" dirty="0">
              <a:solidFill>
                <a:schemeClr val="bg2"/>
              </a:solidFill>
            </a:endParaRPr>
          </a:p>
          <a:p>
            <a:pPr algn="just"/>
            <a:r>
              <a:rPr lang="es-ES" sz="2800" b="1" dirty="0">
                <a:solidFill>
                  <a:schemeClr val="bg2"/>
                </a:solidFill>
              </a:rPr>
              <a:t>¿Cómo aplicarlo en la clínica?</a:t>
            </a:r>
            <a:endParaRPr lang="es-ES" sz="2800" dirty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2"/>
                </a:solidFill>
              </a:rPr>
              <a:t>Uso de formato de reporte no punitivo.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2"/>
                </a:solidFill>
              </a:rPr>
              <a:t>Notificación inmediata al responsable sanitario.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2"/>
                </a:solidFill>
              </a:rPr>
              <a:t>Análisis causa-raíz y plan de mejora.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2"/>
                </a:solidFill>
              </a:rPr>
              <a:t>Retroalimentación al personal.</a:t>
            </a:r>
          </a:p>
          <a:p>
            <a:endParaRPr lang="es-ES" sz="2800" b="1" dirty="0">
              <a:solidFill>
                <a:schemeClr val="bg2"/>
              </a:solidFill>
            </a:endParaRPr>
          </a:p>
          <a:p>
            <a:r>
              <a:rPr lang="es-ES" sz="2800" b="1" dirty="0">
                <a:solidFill>
                  <a:schemeClr val="bg2"/>
                </a:solidFill>
              </a:rPr>
              <a:t>Ejemplo práctico: </a:t>
            </a:r>
            <a:r>
              <a:rPr lang="es-MX" sz="2800" dirty="0">
                <a:solidFill>
                  <a:schemeClr val="bg2"/>
                </a:solidFill>
              </a:rPr>
              <a:t>Se detecta medicamento con etiqueta similar. Se reporta </a:t>
            </a:r>
            <a:r>
              <a:rPr lang="es-MX" sz="2800" dirty="0" err="1">
                <a:solidFill>
                  <a:schemeClr val="bg2"/>
                </a:solidFill>
              </a:rPr>
              <a:t>cuasifalla</a:t>
            </a:r>
            <a:r>
              <a:rPr lang="es-MX" sz="2800" dirty="0">
                <a:solidFill>
                  <a:schemeClr val="bg2"/>
                </a:solidFill>
              </a:rPr>
              <a:t>, se cambian etiquetas y se capacita al personal.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37267C-AA1E-9F29-FEBC-6A5B53A35E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45177" y="5267212"/>
            <a:ext cx="3226978" cy="2147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9102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96B2D34E-3E5D-92BA-1086-43DB60EF7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>
            <a:extLst>
              <a:ext uri="{FF2B5EF4-FFF2-40B4-BE49-F238E27FC236}">
                <a16:creationId xmlns:a16="http://schemas.microsoft.com/office/drawing/2014/main" id="{1BD72BA2-9364-1AB2-827D-2409B0227274}"/>
              </a:ext>
            </a:extLst>
          </p:cNvPr>
          <p:cNvSpPr/>
          <p:nvPr/>
        </p:nvSpPr>
        <p:spPr>
          <a:xfrm rot="-5400000" flipH="1">
            <a:off x="9370570" y="2252069"/>
            <a:ext cx="11087107" cy="6582970"/>
          </a:xfrm>
          <a:custGeom>
            <a:avLst/>
            <a:gdLst/>
            <a:ahLst/>
            <a:cxnLst/>
            <a:rect l="l" t="t" r="r" b="b"/>
            <a:pathLst>
              <a:path w="11087107" h="6582970" extrusionOk="0">
                <a:moveTo>
                  <a:pt x="11087108" y="0"/>
                </a:moveTo>
                <a:lnTo>
                  <a:pt x="0" y="0"/>
                </a:lnTo>
                <a:lnTo>
                  <a:pt x="0" y="6582970"/>
                </a:lnTo>
                <a:lnTo>
                  <a:pt x="11087108" y="6582970"/>
                </a:lnTo>
                <a:lnTo>
                  <a:pt x="1108710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B1558282-2905-EB63-1E84-77ACD61E2D14}"/>
              </a:ext>
            </a:extLst>
          </p:cNvPr>
          <p:cNvSpPr/>
          <p:nvPr/>
        </p:nvSpPr>
        <p:spPr>
          <a:xfrm>
            <a:off x="12229516" y="1028700"/>
            <a:ext cx="5644578" cy="8229600"/>
          </a:xfrm>
          <a:custGeom>
            <a:avLst/>
            <a:gdLst/>
            <a:ahLst/>
            <a:cxnLst/>
            <a:rect l="l" t="t" r="r" b="b"/>
            <a:pathLst>
              <a:path w="874493" h="1274980" extrusionOk="0">
                <a:moveTo>
                  <a:pt x="31546" y="0"/>
                </a:moveTo>
                <a:lnTo>
                  <a:pt x="842947" y="0"/>
                </a:lnTo>
                <a:cubicBezTo>
                  <a:pt x="860369" y="0"/>
                  <a:pt x="874493" y="14124"/>
                  <a:pt x="874493" y="31546"/>
                </a:cubicBezTo>
                <a:lnTo>
                  <a:pt x="874493" y="1243434"/>
                </a:lnTo>
                <a:cubicBezTo>
                  <a:pt x="874493" y="1260857"/>
                  <a:pt x="860369" y="1274980"/>
                  <a:pt x="842947" y="1274980"/>
                </a:cubicBezTo>
                <a:lnTo>
                  <a:pt x="31546" y="1274980"/>
                </a:lnTo>
                <a:cubicBezTo>
                  <a:pt x="14124" y="1274980"/>
                  <a:pt x="0" y="1260857"/>
                  <a:pt x="0" y="1243434"/>
                </a:cubicBezTo>
                <a:lnTo>
                  <a:pt x="0" y="31546"/>
                </a:lnTo>
                <a:cubicBezTo>
                  <a:pt x="0" y="14124"/>
                  <a:pt x="14124" y="0"/>
                  <a:pt x="31546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06762" r="-10676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">
            <a:extLst>
              <a:ext uri="{FF2B5EF4-FFF2-40B4-BE49-F238E27FC236}">
                <a16:creationId xmlns:a16="http://schemas.microsoft.com/office/drawing/2014/main" id="{65164397-0266-E3C9-8C5E-2C2EFB9AEB8D}"/>
              </a:ext>
            </a:extLst>
          </p:cNvPr>
          <p:cNvSpPr txBox="1"/>
          <p:nvPr/>
        </p:nvSpPr>
        <p:spPr>
          <a:xfrm>
            <a:off x="900935" y="888105"/>
            <a:ext cx="1099706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ES" sz="3600" b="1" dirty="0">
                <a:solidFill>
                  <a:srgbClr val="7030A0"/>
                </a:solidFill>
              </a:rPr>
              <a:t>AESP 8. Cultura de Seguridad del Paciente para la mejora de la calidad en la atención.</a:t>
            </a:r>
            <a:endParaRPr sz="800" b="1" dirty="0">
              <a:solidFill>
                <a:srgbClr val="7030A0"/>
              </a:solidFill>
            </a:endParaRPr>
          </a:p>
        </p:txBody>
      </p:sp>
      <p:grpSp>
        <p:nvGrpSpPr>
          <p:cNvPr id="183" name="Google Shape;183;p5">
            <a:extLst>
              <a:ext uri="{FF2B5EF4-FFF2-40B4-BE49-F238E27FC236}">
                <a16:creationId xmlns:a16="http://schemas.microsoft.com/office/drawing/2014/main" id="{31048DBC-00AB-5E02-DF7F-C868A6853A74}"/>
              </a:ext>
            </a:extLst>
          </p:cNvPr>
          <p:cNvGrpSpPr/>
          <p:nvPr/>
        </p:nvGrpSpPr>
        <p:grpSpPr>
          <a:xfrm>
            <a:off x="3645467" y="9449310"/>
            <a:ext cx="10997067" cy="837690"/>
            <a:chOff x="0" y="-50365"/>
            <a:chExt cx="14662756" cy="1116919"/>
          </a:xfrm>
        </p:grpSpPr>
        <p:grpSp>
          <p:nvGrpSpPr>
            <p:cNvPr id="184" name="Google Shape;184;p5">
              <a:extLst>
                <a:ext uri="{FF2B5EF4-FFF2-40B4-BE49-F238E27FC236}">
                  <a16:creationId xmlns:a16="http://schemas.microsoft.com/office/drawing/2014/main" id="{637E0764-163F-383D-D2EF-AE3BDE87F5D0}"/>
                </a:ext>
              </a:extLst>
            </p:cNvPr>
            <p:cNvGrpSpPr/>
            <p:nvPr/>
          </p:nvGrpSpPr>
          <p:grpSpPr>
            <a:xfrm>
              <a:off x="0" y="-50365"/>
              <a:ext cx="14662756" cy="1116919"/>
              <a:chOff x="0" y="-9525"/>
              <a:chExt cx="2773014" cy="211231"/>
            </a:xfrm>
          </p:grpSpPr>
          <p:sp>
            <p:nvSpPr>
              <p:cNvPr id="185" name="Google Shape;185;p5">
                <a:extLst>
                  <a:ext uri="{FF2B5EF4-FFF2-40B4-BE49-F238E27FC236}">
                    <a16:creationId xmlns:a16="http://schemas.microsoft.com/office/drawing/2014/main" id="{C7148186-6AE9-B41B-3EFD-A5B9A75BB5B2}"/>
                  </a:ext>
                </a:extLst>
              </p:cNvPr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49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6" name="Google Shape;186;p5">
                <a:extLst>
                  <a:ext uri="{FF2B5EF4-FFF2-40B4-BE49-F238E27FC236}">
                    <a16:creationId xmlns:a16="http://schemas.microsoft.com/office/drawing/2014/main" id="{53A00F7C-ADCB-27A4-2B67-DBCB379D2367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2773014" cy="211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7" name="Google Shape;187;p5">
              <a:extLst>
                <a:ext uri="{FF2B5EF4-FFF2-40B4-BE49-F238E27FC236}">
                  <a16:creationId xmlns:a16="http://schemas.microsoft.com/office/drawing/2014/main" id="{2DA527E0-27DD-AB3E-8F89-AC46513AE8F0}"/>
                </a:ext>
              </a:extLst>
            </p:cNvPr>
            <p:cNvSpPr/>
            <p:nvPr/>
          </p:nvSpPr>
          <p:spPr>
            <a:xfrm>
              <a:off x="744847" y="332697"/>
              <a:ext cx="2570651" cy="675867"/>
            </a:xfrm>
            <a:custGeom>
              <a:avLst/>
              <a:gdLst/>
              <a:ahLst/>
              <a:cxnLst/>
              <a:rect l="l" t="t" r="r" b="b"/>
              <a:pathLst>
                <a:path w="2570651" h="675867" extrusionOk="0">
                  <a:moveTo>
                    <a:pt x="0" y="0"/>
                  </a:moveTo>
                  <a:lnTo>
                    <a:pt x="2570651" y="0"/>
                  </a:lnTo>
                  <a:lnTo>
                    <a:pt x="2570651" y="675867"/>
                  </a:lnTo>
                  <a:lnTo>
                    <a:pt x="0" y="6758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88" name="Google Shape;188;p5">
              <a:extLst>
                <a:ext uri="{FF2B5EF4-FFF2-40B4-BE49-F238E27FC236}">
                  <a16:creationId xmlns:a16="http://schemas.microsoft.com/office/drawing/2014/main" id="{E2D44F1A-B671-2058-A40F-D07F98442BEF}"/>
                </a:ext>
              </a:extLst>
            </p:cNvPr>
            <p:cNvSpPr/>
            <p:nvPr/>
          </p:nvSpPr>
          <p:spPr>
            <a:xfrm>
              <a:off x="3361762" y="172443"/>
              <a:ext cx="3366883" cy="735196"/>
            </a:xfrm>
            <a:custGeom>
              <a:avLst/>
              <a:gdLst/>
              <a:ahLst/>
              <a:cxnLst/>
              <a:rect l="l" t="t" r="r" b="b"/>
              <a:pathLst>
                <a:path w="3366883" h="735196" extrusionOk="0">
                  <a:moveTo>
                    <a:pt x="0" y="0"/>
                  </a:moveTo>
                  <a:lnTo>
                    <a:pt x="3366883" y="0"/>
                  </a:lnTo>
                  <a:lnTo>
                    <a:pt x="3366883" y="735196"/>
                  </a:lnTo>
                  <a:lnTo>
                    <a:pt x="0" y="7351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6" b="-71158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F8DDDE88-3092-7D06-775E-372974277142}"/>
                </a:ext>
              </a:extLst>
            </p:cNvPr>
            <p:cNvSpPr/>
            <p:nvPr/>
          </p:nvSpPr>
          <p:spPr>
            <a:xfrm>
              <a:off x="6629762" y="172443"/>
              <a:ext cx="2861156" cy="894111"/>
            </a:xfrm>
            <a:custGeom>
              <a:avLst/>
              <a:gdLst/>
              <a:ahLst/>
              <a:cxnLst/>
              <a:rect l="l" t="t" r="r" b="b"/>
              <a:pathLst>
                <a:path w="2861156" h="894111" extrusionOk="0">
                  <a:moveTo>
                    <a:pt x="0" y="0"/>
                  </a:moveTo>
                  <a:lnTo>
                    <a:pt x="2861156" y="0"/>
                  </a:lnTo>
                  <a:lnTo>
                    <a:pt x="2861156" y="894111"/>
                  </a:lnTo>
                  <a:lnTo>
                    <a:pt x="0" y="89411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90" name="Google Shape;190;p5">
              <a:extLst>
                <a:ext uri="{FF2B5EF4-FFF2-40B4-BE49-F238E27FC236}">
                  <a16:creationId xmlns:a16="http://schemas.microsoft.com/office/drawing/2014/main" id="{97594360-E8CF-9580-207B-308984AC981B}"/>
                </a:ext>
              </a:extLst>
            </p:cNvPr>
            <p:cNvSpPr/>
            <p:nvPr/>
          </p:nvSpPr>
          <p:spPr>
            <a:xfrm>
              <a:off x="9490918" y="253163"/>
              <a:ext cx="4971027" cy="755401"/>
            </a:xfrm>
            <a:custGeom>
              <a:avLst/>
              <a:gdLst/>
              <a:ahLst/>
              <a:cxnLst/>
              <a:rect l="l" t="t" r="r" b="b"/>
              <a:pathLst>
                <a:path w="4971027" h="755401" extrusionOk="0">
                  <a:moveTo>
                    <a:pt x="0" y="0"/>
                  </a:moveTo>
                  <a:lnTo>
                    <a:pt x="4971027" y="0"/>
                  </a:lnTo>
                  <a:lnTo>
                    <a:pt x="4971027" y="755401"/>
                  </a:lnTo>
                  <a:lnTo>
                    <a:pt x="0" y="7554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91" name="Google Shape;191;p5">
            <a:extLst>
              <a:ext uri="{FF2B5EF4-FFF2-40B4-BE49-F238E27FC236}">
                <a16:creationId xmlns:a16="http://schemas.microsoft.com/office/drawing/2014/main" id="{F0BC0691-A3DC-1AC0-4CB9-3103313EFD33}"/>
              </a:ext>
            </a:extLst>
          </p:cNvPr>
          <p:cNvSpPr/>
          <p:nvPr/>
        </p:nvSpPr>
        <p:spPr>
          <a:xfrm>
            <a:off x="0" y="0"/>
            <a:ext cx="3340922" cy="949379"/>
          </a:xfrm>
          <a:custGeom>
            <a:avLst/>
            <a:gdLst/>
            <a:ahLst/>
            <a:cxnLst/>
            <a:rect l="l" t="t" r="r" b="b"/>
            <a:pathLst>
              <a:path w="3340922" h="949379" extrusionOk="0">
                <a:moveTo>
                  <a:pt x="0" y="0"/>
                </a:moveTo>
                <a:lnTo>
                  <a:pt x="3340922" y="0"/>
                </a:lnTo>
                <a:lnTo>
                  <a:pt x="3340922" y="949379"/>
                </a:lnTo>
                <a:lnTo>
                  <a:pt x="0" y="9493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608E44-BF78-C99E-AE42-E6118F479E46}"/>
              </a:ext>
            </a:extLst>
          </p:cNvPr>
          <p:cNvSpPr txBox="1"/>
          <p:nvPr/>
        </p:nvSpPr>
        <p:spPr>
          <a:xfrm>
            <a:off x="762918" y="1996101"/>
            <a:ext cx="11315990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chemeClr val="bg2"/>
                </a:solidFill>
              </a:rPr>
              <a:t>Importancia: </a:t>
            </a:r>
            <a:r>
              <a:rPr lang="es-ES" sz="2400" dirty="0">
                <a:solidFill>
                  <a:schemeClr val="bg2"/>
                </a:solidFill>
              </a:rPr>
              <a:t>La cultura de seguridad del paciente permite prevenir daños evitables, mejorar la calidad de la atención y fortalecer la confianza entre pacientes, personal e institución. Promover una cultura de seguridad implica la participación activa de todo el equipo de salud, pacientes y autoridades, favoreciendo la notificación de riesgos, el aprendizaje organizacional y la mejora continua.</a:t>
            </a:r>
          </a:p>
          <a:p>
            <a:pPr algn="just"/>
            <a:r>
              <a:rPr lang="es-ES" sz="2400" b="1" dirty="0">
                <a:solidFill>
                  <a:schemeClr val="bg2"/>
                </a:solidFill>
              </a:rPr>
              <a:t>¿Cómo aplicarlo en la clínica?</a:t>
            </a:r>
            <a:endParaRPr lang="es-ES" sz="2400" dirty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2"/>
                </a:solidFill>
              </a:rPr>
              <a:t>Aplicar encuestas anuales y confidenciales de cultura de seguridad al personal médico y de enfermería.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2"/>
                </a:solidFill>
              </a:rPr>
              <a:t>Fomentar una cultura justa y no punitiva, que incentive el reporte de incidentes y eventos adversos.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2"/>
                </a:solidFill>
              </a:rPr>
              <a:t>Analizar resultados para generar planes de mejora continua en procesos clínicos y organizacionales.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2"/>
                </a:solidFill>
              </a:rPr>
              <a:t>Capacitar continuamente al personal en seguridad del paciente y gestión de riesgos.</a:t>
            </a:r>
            <a:endParaRPr lang="es-ES" sz="2400" b="1" dirty="0">
              <a:solidFill>
                <a:schemeClr val="bg2"/>
              </a:solidFill>
            </a:endParaRPr>
          </a:p>
          <a:p>
            <a:r>
              <a:rPr lang="es-ES" sz="2400" b="1" dirty="0">
                <a:solidFill>
                  <a:schemeClr val="bg2"/>
                </a:solidFill>
              </a:rPr>
              <a:t>Ejemplo práctico: </a:t>
            </a:r>
            <a:r>
              <a:rPr lang="es-ES" sz="2400" dirty="0">
                <a:solidFill>
                  <a:schemeClr val="bg2"/>
                </a:solidFill>
              </a:rPr>
              <a:t>La clínica aplica una encuesta anual de cultura de seguridad a médicos, enfermeras y personal administrativo. Los resultados muestran debilidad en comunicación entre turnos, por lo que se implementa capacitación en entrega-recepción segura y reuniones de análisis de incidentes. Tras seis meses, aumenta el reporte de eventos sin daño y se fortalecen las acciones preventivas, mejorando la seguridad del paciente.</a:t>
            </a:r>
            <a:endParaRPr lang="es-MX" sz="2400" dirty="0">
              <a:solidFill>
                <a:schemeClr val="bg2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149D423-5141-C927-0359-502D24DE93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01110" y="5455066"/>
            <a:ext cx="2908812" cy="1935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4519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1"/>
          <p:cNvGrpSpPr/>
          <p:nvPr/>
        </p:nvGrpSpPr>
        <p:grpSpPr>
          <a:xfrm>
            <a:off x="1028700" y="3473422"/>
            <a:ext cx="1654231" cy="1654231"/>
            <a:chOff x="0" y="0"/>
            <a:chExt cx="812800" cy="812800"/>
          </a:xfrm>
        </p:grpSpPr>
        <p:sp>
          <p:nvSpPr>
            <p:cNvPr id="262" name="Google Shape;262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2EC4B6"/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63" name="Google Shape;263;p11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250" tIns="41250" rIns="41250" bIns="41250" anchor="ctr" anchorCtr="0">
              <a:noAutofit/>
            </a:bodyPr>
            <a:lstStyle/>
            <a:p>
              <a:pPr marL="0" marR="0" lvl="0" indent="0" algn="ctr" rtl="0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1"/>
          <p:cNvGrpSpPr/>
          <p:nvPr/>
        </p:nvGrpSpPr>
        <p:grpSpPr>
          <a:xfrm>
            <a:off x="1028700" y="7101495"/>
            <a:ext cx="1654231" cy="1654231"/>
            <a:chOff x="0" y="0"/>
            <a:chExt cx="812800" cy="812800"/>
          </a:xfrm>
        </p:grpSpPr>
        <p:sp>
          <p:nvSpPr>
            <p:cNvPr id="265" name="Google Shape;265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2D8BBA"/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66" name="Google Shape;266;p11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250" tIns="41250" rIns="41250" bIns="41250" anchor="ctr" anchorCtr="0">
              <a:noAutofit/>
            </a:bodyPr>
            <a:lstStyle/>
            <a:p>
              <a:pPr marL="0" marR="0" lvl="0" indent="0" algn="ctr" rtl="0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7" name="Google Shape;267;p11"/>
          <p:cNvSpPr/>
          <p:nvPr/>
        </p:nvSpPr>
        <p:spPr>
          <a:xfrm rot="-5400000" flipH="1">
            <a:off x="8985557" y="2356209"/>
            <a:ext cx="13543138" cy="5061748"/>
          </a:xfrm>
          <a:custGeom>
            <a:avLst/>
            <a:gdLst/>
            <a:ahLst/>
            <a:cxnLst/>
            <a:rect l="l" t="t" r="r" b="b"/>
            <a:pathLst>
              <a:path w="13543138" h="5061748" extrusionOk="0">
                <a:moveTo>
                  <a:pt x="13543138" y="0"/>
                </a:moveTo>
                <a:lnTo>
                  <a:pt x="0" y="0"/>
                </a:lnTo>
                <a:lnTo>
                  <a:pt x="0" y="5061748"/>
                </a:lnTo>
                <a:lnTo>
                  <a:pt x="13543138" y="5061748"/>
                </a:lnTo>
                <a:lnTo>
                  <a:pt x="1354313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268" name="Google Shape;268;p11"/>
          <p:cNvSpPr txBox="1"/>
          <p:nvPr/>
        </p:nvSpPr>
        <p:spPr>
          <a:xfrm>
            <a:off x="1028700" y="933450"/>
            <a:ext cx="9901046" cy="106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Conclusiones</a:t>
            </a:r>
            <a:endParaRPr/>
          </a:p>
        </p:txBody>
      </p:sp>
      <p:sp>
        <p:nvSpPr>
          <p:cNvPr id="269" name="Google Shape;269;p11"/>
          <p:cNvSpPr txBox="1"/>
          <p:nvPr/>
        </p:nvSpPr>
        <p:spPr>
          <a:xfrm>
            <a:off x="3164344" y="7212731"/>
            <a:ext cx="11754814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ES" sz="44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Prevenir infecciones, caídas y errores salva vidas y mejora la calidad de atención.</a:t>
            </a:r>
          </a:p>
        </p:txBody>
      </p:sp>
      <p:sp>
        <p:nvSpPr>
          <p:cNvPr id="270" name="Google Shape;270;p11"/>
          <p:cNvSpPr txBox="1"/>
          <p:nvPr/>
        </p:nvSpPr>
        <p:spPr>
          <a:xfrm>
            <a:off x="3164343" y="3504271"/>
            <a:ext cx="11754815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ES" sz="44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La seguridad del paciente es responsabilidad de todos.</a:t>
            </a:r>
          </a:p>
          <a:p>
            <a:endParaRPr lang="es-ES" sz="4400" dirty="0"/>
          </a:p>
        </p:txBody>
      </p:sp>
      <p:sp>
        <p:nvSpPr>
          <p:cNvPr id="271" name="Google Shape;271;p11"/>
          <p:cNvSpPr/>
          <p:nvPr/>
        </p:nvSpPr>
        <p:spPr>
          <a:xfrm>
            <a:off x="0" y="0"/>
            <a:ext cx="3340922" cy="949379"/>
          </a:xfrm>
          <a:custGeom>
            <a:avLst/>
            <a:gdLst/>
            <a:ahLst/>
            <a:cxnLst/>
            <a:rect l="l" t="t" r="r" b="b"/>
            <a:pathLst>
              <a:path w="3340922" h="949379" extrusionOk="0">
                <a:moveTo>
                  <a:pt x="0" y="0"/>
                </a:moveTo>
                <a:lnTo>
                  <a:pt x="3340922" y="0"/>
                </a:lnTo>
                <a:lnTo>
                  <a:pt x="3340922" y="949379"/>
                </a:lnTo>
                <a:lnTo>
                  <a:pt x="0" y="9493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grpSp>
        <p:nvGrpSpPr>
          <p:cNvPr id="272" name="Google Shape;272;p11"/>
          <p:cNvGrpSpPr/>
          <p:nvPr/>
        </p:nvGrpSpPr>
        <p:grpSpPr>
          <a:xfrm>
            <a:off x="3775995" y="9469196"/>
            <a:ext cx="10736010" cy="817804"/>
            <a:chOff x="0" y="-49169"/>
            <a:chExt cx="14314679" cy="1090404"/>
          </a:xfrm>
        </p:grpSpPr>
        <p:grpSp>
          <p:nvGrpSpPr>
            <p:cNvPr id="273" name="Google Shape;273;p11"/>
            <p:cNvGrpSpPr/>
            <p:nvPr/>
          </p:nvGrpSpPr>
          <p:grpSpPr>
            <a:xfrm>
              <a:off x="0" y="-49169"/>
              <a:ext cx="14314679" cy="1090404"/>
              <a:chOff x="0" y="-9525"/>
              <a:chExt cx="2773014" cy="211231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49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75" name="Google Shape;275;p11"/>
              <p:cNvSpPr txBox="1"/>
              <p:nvPr/>
            </p:nvSpPr>
            <p:spPr>
              <a:xfrm>
                <a:off x="0" y="-9525"/>
                <a:ext cx="2773014" cy="211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6" name="Google Shape;276;p11"/>
            <p:cNvSpPr/>
            <p:nvPr/>
          </p:nvSpPr>
          <p:spPr>
            <a:xfrm>
              <a:off x="727165" y="324799"/>
              <a:ext cx="2509626" cy="659823"/>
            </a:xfrm>
            <a:custGeom>
              <a:avLst/>
              <a:gdLst/>
              <a:ahLst/>
              <a:cxnLst/>
              <a:rect l="l" t="t" r="r" b="b"/>
              <a:pathLst>
                <a:path w="2509626" h="659823" extrusionOk="0">
                  <a:moveTo>
                    <a:pt x="0" y="0"/>
                  </a:moveTo>
                  <a:lnTo>
                    <a:pt x="2509627" y="0"/>
                  </a:lnTo>
                  <a:lnTo>
                    <a:pt x="2509627" y="659823"/>
                  </a:lnTo>
                  <a:lnTo>
                    <a:pt x="0" y="6598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3281958" y="168349"/>
              <a:ext cx="3286957" cy="717743"/>
            </a:xfrm>
            <a:custGeom>
              <a:avLst/>
              <a:gdLst/>
              <a:ahLst/>
              <a:cxnLst/>
              <a:rect l="l" t="t" r="r" b="b"/>
              <a:pathLst>
                <a:path w="3286957" h="717743" extrusionOk="0">
                  <a:moveTo>
                    <a:pt x="0" y="0"/>
                  </a:moveTo>
                  <a:lnTo>
                    <a:pt x="3286957" y="0"/>
                  </a:lnTo>
                  <a:lnTo>
                    <a:pt x="3286957" y="717743"/>
                  </a:lnTo>
                  <a:lnTo>
                    <a:pt x="0" y="7177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6" b="-71158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6472380" y="168349"/>
              <a:ext cx="2793235" cy="872886"/>
            </a:xfrm>
            <a:custGeom>
              <a:avLst/>
              <a:gdLst/>
              <a:ahLst/>
              <a:cxnLst/>
              <a:rect l="l" t="t" r="r" b="b"/>
              <a:pathLst>
                <a:path w="2793235" h="872886" extrusionOk="0">
                  <a:moveTo>
                    <a:pt x="0" y="0"/>
                  </a:moveTo>
                  <a:lnTo>
                    <a:pt x="2793235" y="0"/>
                  </a:lnTo>
                  <a:lnTo>
                    <a:pt x="2793235" y="872886"/>
                  </a:lnTo>
                  <a:lnTo>
                    <a:pt x="0" y="8728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9265615" y="247153"/>
              <a:ext cx="4853021" cy="737469"/>
            </a:xfrm>
            <a:custGeom>
              <a:avLst/>
              <a:gdLst/>
              <a:ahLst/>
              <a:cxnLst/>
              <a:rect l="l" t="t" r="r" b="b"/>
              <a:pathLst>
                <a:path w="4853021" h="737469" extrusionOk="0">
                  <a:moveTo>
                    <a:pt x="0" y="0"/>
                  </a:moveTo>
                  <a:lnTo>
                    <a:pt x="4853021" y="0"/>
                  </a:lnTo>
                  <a:lnTo>
                    <a:pt x="4853021" y="737469"/>
                  </a:lnTo>
                  <a:lnTo>
                    <a:pt x="0" y="7374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"/>
          <p:cNvSpPr/>
          <p:nvPr/>
        </p:nvSpPr>
        <p:spPr>
          <a:xfrm rot="10800000" flipH="1">
            <a:off x="-17816" y="0"/>
            <a:ext cx="13543138" cy="5061748"/>
          </a:xfrm>
          <a:custGeom>
            <a:avLst/>
            <a:gdLst/>
            <a:ahLst/>
            <a:cxnLst/>
            <a:rect l="l" t="t" r="r" b="b"/>
            <a:pathLst>
              <a:path w="13543138" h="5061748" extrusionOk="0">
                <a:moveTo>
                  <a:pt x="13543138" y="0"/>
                </a:moveTo>
                <a:lnTo>
                  <a:pt x="0" y="0"/>
                </a:lnTo>
                <a:lnTo>
                  <a:pt x="0" y="5061748"/>
                </a:lnTo>
                <a:lnTo>
                  <a:pt x="13543138" y="5061748"/>
                </a:lnTo>
                <a:lnTo>
                  <a:pt x="1354313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285" name="Google Shape;285;p12"/>
          <p:cNvSpPr txBox="1"/>
          <p:nvPr/>
        </p:nvSpPr>
        <p:spPr>
          <a:xfrm>
            <a:off x="2141621" y="3795715"/>
            <a:ext cx="14846968" cy="134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 b="0" i="0" u="none" strike="noStrike" cap="none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¡GRACIAS POR LA ATENCIÓN!</a:t>
            </a:r>
            <a:endParaRPr dirty="0"/>
          </a:p>
        </p:txBody>
      </p:sp>
      <p:sp>
        <p:nvSpPr>
          <p:cNvPr id="286" name="Google Shape;286;p12"/>
          <p:cNvSpPr/>
          <p:nvPr/>
        </p:nvSpPr>
        <p:spPr>
          <a:xfrm>
            <a:off x="5839319" y="7018772"/>
            <a:ext cx="6609363" cy="1878161"/>
          </a:xfrm>
          <a:custGeom>
            <a:avLst/>
            <a:gdLst/>
            <a:ahLst/>
            <a:cxnLst/>
            <a:rect l="l" t="t" r="r" b="b"/>
            <a:pathLst>
              <a:path w="6609363" h="1878161" extrusionOk="0">
                <a:moveTo>
                  <a:pt x="0" y="0"/>
                </a:moveTo>
                <a:lnTo>
                  <a:pt x="6609362" y="0"/>
                </a:lnTo>
                <a:lnTo>
                  <a:pt x="6609362" y="1878160"/>
                </a:lnTo>
                <a:lnTo>
                  <a:pt x="0" y="1878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289" name="Google Shape;289;p12"/>
          <p:cNvSpPr txBox="1"/>
          <p:nvPr/>
        </p:nvSpPr>
        <p:spPr>
          <a:xfrm>
            <a:off x="3663822" y="3346288"/>
            <a:ext cx="109603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0" name="Google Shape;290;p12"/>
          <p:cNvGrpSpPr/>
          <p:nvPr/>
        </p:nvGrpSpPr>
        <p:grpSpPr>
          <a:xfrm>
            <a:off x="3775995" y="9469196"/>
            <a:ext cx="10736010" cy="817804"/>
            <a:chOff x="0" y="-49169"/>
            <a:chExt cx="14314679" cy="1090404"/>
          </a:xfrm>
        </p:grpSpPr>
        <p:grpSp>
          <p:nvGrpSpPr>
            <p:cNvPr id="291" name="Google Shape;291;p12"/>
            <p:cNvGrpSpPr/>
            <p:nvPr/>
          </p:nvGrpSpPr>
          <p:grpSpPr>
            <a:xfrm>
              <a:off x="0" y="-49169"/>
              <a:ext cx="14314679" cy="1090404"/>
              <a:chOff x="0" y="-9525"/>
              <a:chExt cx="2773014" cy="211231"/>
            </a:xfrm>
          </p:grpSpPr>
          <p:sp>
            <p:nvSpPr>
              <p:cNvPr id="292" name="Google Shape;292;p12"/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49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3" name="Google Shape;293;p12"/>
              <p:cNvSpPr txBox="1"/>
              <p:nvPr/>
            </p:nvSpPr>
            <p:spPr>
              <a:xfrm>
                <a:off x="0" y="-9525"/>
                <a:ext cx="2773014" cy="211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4" name="Google Shape;294;p12"/>
            <p:cNvSpPr/>
            <p:nvPr/>
          </p:nvSpPr>
          <p:spPr>
            <a:xfrm>
              <a:off x="727165" y="324799"/>
              <a:ext cx="2509626" cy="659823"/>
            </a:xfrm>
            <a:custGeom>
              <a:avLst/>
              <a:gdLst/>
              <a:ahLst/>
              <a:cxnLst/>
              <a:rect l="l" t="t" r="r" b="b"/>
              <a:pathLst>
                <a:path w="2509626" h="659823" extrusionOk="0">
                  <a:moveTo>
                    <a:pt x="0" y="0"/>
                  </a:moveTo>
                  <a:lnTo>
                    <a:pt x="2509627" y="0"/>
                  </a:lnTo>
                  <a:lnTo>
                    <a:pt x="2509627" y="659823"/>
                  </a:lnTo>
                  <a:lnTo>
                    <a:pt x="0" y="6598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3281958" y="168349"/>
              <a:ext cx="3286957" cy="717743"/>
            </a:xfrm>
            <a:custGeom>
              <a:avLst/>
              <a:gdLst/>
              <a:ahLst/>
              <a:cxnLst/>
              <a:rect l="l" t="t" r="r" b="b"/>
              <a:pathLst>
                <a:path w="3286957" h="717743" extrusionOk="0">
                  <a:moveTo>
                    <a:pt x="0" y="0"/>
                  </a:moveTo>
                  <a:lnTo>
                    <a:pt x="3286957" y="0"/>
                  </a:lnTo>
                  <a:lnTo>
                    <a:pt x="3286957" y="717743"/>
                  </a:lnTo>
                  <a:lnTo>
                    <a:pt x="0" y="7177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6" b="-71158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6472380" y="168349"/>
              <a:ext cx="2793235" cy="872886"/>
            </a:xfrm>
            <a:custGeom>
              <a:avLst/>
              <a:gdLst/>
              <a:ahLst/>
              <a:cxnLst/>
              <a:rect l="l" t="t" r="r" b="b"/>
              <a:pathLst>
                <a:path w="2793235" h="872886" extrusionOk="0">
                  <a:moveTo>
                    <a:pt x="0" y="0"/>
                  </a:moveTo>
                  <a:lnTo>
                    <a:pt x="2793235" y="0"/>
                  </a:lnTo>
                  <a:lnTo>
                    <a:pt x="2793235" y="872886"/>
                  </a:lnTo>
                  <a:lnTo>
                    <a:pt x="0" y="8728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9265615" y="247153"/>
              <a:ext cx="4853021" cy="737469"/>
            </a:xfrm>
            <a:custGeom>
              <a:avLst/>
              <a:gdLst/>
              <a:ahLst/>
              <a:cxnLst/>
              <a:rect l="l" t="t" r="r" b="b"/>
              <a:pathLst>
                <a:path w="4853021" h="737469" extrusionOk="0">
                  <a:moveTo>
                    <a:pt x="0" y="0"/>
                  </a:moveTo>
                  <a:lnTo>
                    <a:pt x="4853021" y="0"/>
                  </a:lnTo>
                  <a:lnTo>
                    <a:pt x="4853021" y="737469"/>
                  </a:lnTo>
                  <a:lnTo>
                    <a:pt x="0" y="7374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/>
          <p:nvPr/>
        </p:nvSpPr>
        <p:spPr>
          <a:xfrm>
            <a:off x="868747" y="1070602"/>
            <a:ext cx="51111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 dirty="0"/>
          </a:p>
        </p:txBody>
      </p:sp>
      <p:sp>
        <p:nvSpPr>
          <p:cNvPr id="127" name="Google Shape;127;p3"/>
          <p:cNvSpPr/>
          <p:nvPr/>
        </p:nvSpPr>
        <p:spPr>
          <a:xfrm>
            <a:off x="0" y="5899638"/>
            <a:ext cx="7389241" cy="4387362"/>
          </a:xfrm>
          <a:custGeom>
            <a:avLst/>
            <a:gdLst/>
            <a:ahLst/>
            <a:cxnLst/>
            <a:rect l="l" t="t" r="r" b="b"/>
            <a:pathLst>
              <a:path w="7389241" h="4387362" extrusionOk="0">
                <a:moveTo>
                  <a:pt x="0" y="0"/>
                </a:moveTo>
                <a:lnTo>
                  <a:pt x="7389241" y="0"/>
                </a:lnTo>
                <a:lnTo>
                  <a:pt x="7389241" y="4387362"/>
                </a:lnTo>
                <a:lnTo>
                  <a:pt x="0" y="4387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128" name="Google Shape;128;p3"/>
          <p:cNvSpPr/>
          <p:nvPr/>
        </p:nvSpPr>
        <p:spPr>
          <a:xfrm rot="10800000">
            <a:off x="5271153" y="11"/>
            <a:ext cx="12952218" cy="4047568"/>
          </a:xfrm>
          <a:custGeom>
            <a:avLst/>
            <a:gdLst/>
            <a:ahLst/>
            <a:cxnLst/>
            <a:rect l="l" t="t" r="r" b="b"/>
            <a:pathLst>
              <a:path w="12952218" h="4047568" extrusionOk="0">
                <a:moveTo>
                  <a:pt x="0" y="0"/>
                </a:moveTo>
                <a:lnTo>
                  <a:pt x="12952218" y="0"/>
                </a:lnTo>
                <a:lnTo>
                  <a:pt x="12952218" y="4047568"/>
                </a:lnTo>
                <a:lnTo>
                  <a:pt x="0" y="40475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grpSp>
        <p:nvGrpSpPr>
          <p:cNvPr id="129" name="Google Shape;129;p3"/>
          <p:cNvGrpSpPr/>
          <p:nvPr/>
        </p:nvGrpSpPr>
        <p:grpSpPr>
          <a:xfrm>
            <a:off x="7389241" y="9456799"/>
            <a:ext cx="10898759" cy="830201"/>
            <a:chOff x="0" y="-49915"/>
            <a:chExt cx="14531679" cy="1106935"/>
          </a:xfrm>
        </p:grpSpPr>
        <p:grpSp>
          <p:nvGrpSpPr>
            <p:cNvPr id="130" name="Google Shape;130;p3"/>
            <p:cNvGrpSpPr/>
            <p:nvPr/>
          </p:nvGrpSpPr>
          <p:grpSpPr>
            <a:xfrm>
              <a:off x="0" y="-49915"/>
              <a:ext cx="14531679" cy="1106935"/>
              <a:chOff x="0" y="-9525"/>
              <a:chExt cx="2773014" cy="211231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49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32" name="Google Shape;132;p3"/>
              <p:cNvSpPr txBox="1"/>
              <p:nvPr/>
            </p:nvSpPr>
            <p:spPr>
              <a:xfrm>
                <a:off x="0" y="-9525"/>
                <a:ext cx="2773014" cy="211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" name="Google Shape;133;p3"/>
            <p:cNvSpPr/>
            <p:nvPr/>
          </p:nvSpPr>
          <p:spPr>
            <a:xfrm>
              <a:off x="738189" y="329723"/>
              <a:ext cx="2547670" cy="669825"/>
            </a:xfrm>
            <a:custGeom>
              <a:avLst/>
              <a:gdLst/>
              <a:ahLst/>
              <a:cxnLst/>
              <a:rect l="l" t="t" r="r" b="b"/>
              <a:pathLst>
                <a:path w="2547670" h="669825" extrusionOk="0">
                  <a:moveTo>
                    <a:pt x="0" y="0"/>
                  </a:moveTo>
                  <a:lnTo>
                    <a:pt x="2547670" y="0"/>
                  </a:lnTo>
                  <a:lnTo>
                    <a:pt x="2547670" y="669825"/>
                  </a:lnTo>
                  <a:lnTo>
                    <a:pt x="0" y="66982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331710" y="170901"/>
              <a:ext cx="3336785" cy="728623"/>
            </a:xfrm>
            <a:custGeom>
              <a:avLst/>
              <a:gdLst/>
              <a:ahLst/>
              <a:cxnLst/>
              <a:rect l="l" t="t" r="r" b="b"/>
              <a:pathLst>
                <a:path w="3336785" h="728623" extrusionOk="0">
                  <a:moveTo>
                    <a:pt x="0" y="0"/>
                  </a:moveTo>
                  <a:lnTo>
                    <a:pt x="3336785" y="0"/>
                  </a:lnTo>
                  <a:lnTo>
                    <a:pt x="3336785" y="728624"/>
                  </a:lnTo>
                  <a:lnTo>
                    <a:pt x="0" y="7286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6" b="-71158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570496" y="170901"/>
              <a:ext cx="2835578" cy="886118"/>
            </a:xfrm>
            <a:custGeom>
              <a:avLst/>
              <a:gdLst/>
              <a:ahLst/>
              <a:cxnLst/>
              <a:rect l="l" t="t" r="r" b="b"/>
              <a:pathLst>
                <a:path w="2835578" h="886118" extrusionOk="0">
                  <a:moveTo>
                    <a:pt x="0" y="0"/>
                  </a:moveTo>
                  <a:lnTo>
                    <a:pt x="2835578" y="0"/>
                  </a:lnTo>
                  <a:lnTo>
                    <a:pt x="2835578" y="886119"/>
                  </a:lnTo>
                  <a:lnTo>
                    <a:pt x="0" y="8861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9406074" y="250900"/>
              <a:ext cx="4926589" cy="748648"/>
            </a:xfrm>
            <a:custGeom>
              <a:avLst/>
              <a:gdLst/>
              <a:ahLst/>
              <a:cxnLst/>
              <a:rect l="l" t="t" r="r" b="b"/>
              <a:pathLst>
                <a:path w="4926589" h="748648" extrusionOk="0">
                  <a:moveTo>
                    <a:pt x="0" y="0"/>
                  </a:moveTo>
                  <a:lnTo>
                    <a:pt x="4926589" y="0"/>
                  </a:lnTo>
                  <a:lnTo>
                    <a:pt x="4926589" y="748648"/>
                  </a:lnTo>
                  <a:lnTo>
                    <a:pt x="0" y="7486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7" name="Google Shape;137;p3"/>
          <p:cNvSpPr/>
          <p:nvPr/>
        </p:nvSpPr>
        <p:spPr>
          <a:xfrm>
            <a:off x="0" y="0"/>
            <a:ext cx="3767515" cy="1070602"/>
          </a:xfrm>
          <a:custGeom>
            <a:avLst/>
            <a:gdLst/>
            <a:ahLst/>
            <a:cxnLst/>
            <a:rect l="l" t="t" r="r" b="b"/>
            <a:pathLst>
              <a:path w="3767515" h="1070602" extrusionOk="0">
                <a:moveTo>
                  <a:pt x="0" y="0"/>
                </a:moveTo>
                <a:lnTo>
                  <a:pt x="3767515" y="0"/>
                </a:lnTo>
                <a:lnTo>
                  <a:pt x="3767515" y="1070602"/>
                </a:lnTo>
                <a:lnTo>
                  <a:pt x="0" y="1070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CE6730-1125-1513-4296-8A0957384E00}"/>
              </a:ext>
            </a:extLst>
          </p:cNvPr>
          <p:cNvSpPr txBox="1"/>
          <p:nvPr/>
        </p:nvSpPr>
        <p:spPr>
          <a:xfrm>
            <a:off x="578113" y="2411647"/>
            <a:ext cx="1713177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seguridad del paciente es un 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componente fundamental de la calidad</a:t>
            </a:r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con el propósito de 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prevenir daños evitables </a:t>
            </a:r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fortalecer la atención segura, 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como un conjunto de prácticas obligatorias</a:t>
            </a:r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orientadas a reducir riesgos durante la atención médica. </a:t>
            </a:r>
          </a:p>
          <a:p>
            <a:pPr algn="just"/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AESP, implican su implementación sistemática en la clínica, mejorar los resultados en salud, optimizar los procesos de atención y 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garantizar servicios centrados en el paciente</a:t>
            </a:r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calidad, oportunidad y trato digno.</a:t>
            </a:r>
          </a:p>
          <a:p>
            <a:pPr algn="just"/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cumplimiento </a:t>
            </a:r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estas acciones no solo 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reduce la ocurrencia de eventos adversos</a:t>
            </a:r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sino que también 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impulsa una cultura institucional de mejora continua</a:t>
            </a:r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aprendizaje organizacional y 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corresponsabilidad en la protección de la vida </a:t>
            </a:r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el bienestar de las personas usuarias de los servicios de salud.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>
          <a:extLst>
            <a:ext uri="{FF2B5EF4-FFF2-40B4-BE49-F238E27FC236}">
              <a16:creationId xmlns:a16="http://schemas.microsoft.com/office/drawing/2014/main" id="{485D50B5-E1A5-78EB-4F6C-81B3D7F0B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>
            <a:extLst>
              <a:ext uri="{FF2B5EF4-FFF2-40B4-BE49-F238E27FC236}">
                <a16:creationId xmlns:a16="http://schemas.microsoft.com/office/drawing/2014/main" id="{A6A9917D-74BA-A2EF-3446-AF0F13FCEB97}"/>
              </a:ext>
            </a:extLst>
          </p:cNvPr>
          <p:cNvSpPr txBox="1"/>
          <p:nvPr/>
        </p:nvSpPr>
        <p:spPr>
          <a:xfrm>
            <a:off x="868747" y="1430075"/>
            <a:ext cx="5111100" cy="132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dirty="0"/>
          </a:p>
        </p:txBody>
      </p:sp>
      <p:sp>
        <p:nvSpPr>
          <p:cNvPr id="127" name="Google Shape;127;p3">
            <a:extLst>
              <a:ext uri="{FF2B5EF4-FFF2-40B4-BE49-F238E27FC236}">
                <a16:creationId xmlns:a16="http://schemas.microsoft.com/office/drawing/2014/main" id="{8900A61F-11C6-0FC3-8979-72A29A2FAAF8}"/>
              </a:ext>
            </a:extLst>
          </p:cNvPr>
          <p:cNvSpPr/>
          <p:nvPr/>
        </p:nvSpPr>
        <p:spPr>
          <a:xfrm>
            <a:off x="0" y="5899638"/>
            <a:ext cx="7389241" cy="4387362"/>
          </a:xfrm>
          <a:custGeom>
            <a:avLst/>
            <a:gdLst/>
            <a:ahLst/>
            <a:cxnLst/>
            <a:rect l="l" t="t" r="r" b="b"/>
            <a:pathLst>
              <a:path w="7389241" h="4387362" extrusionOk="0">
                <a:moveTo>
                  <a:pt x="0" y="0"/>
                </a:moveTo>
                <a:lnTo>
                  <a:pt x="7389241" y="0"/>
                </a:lnTo>
                <a:lnTo>
                  <a:pt x="7389241" y="4387362"/>
                </a:lnTo>
                <a:lnTo>
                  <a:pt x="0" y="4387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128" name="Google Shape;128;p3">
            <a:extLst>
              <a:ext uri="{FF2B5EF4-FFF2-40B4-BE49-F238E27FC236}">
                <a16:creationId xmlns:a16="http://schemas.microsoft.com/office/drawing/2014/main" id="{2503E8FA-D51F-2031-3AB9-3D32E6C6730B}"/>
              </a:ext>
            </a:extLst>
          </p:cNvPr>
          <p:cNvSpPr/>
          <p:nvPr/>
        </p:nvSpPr>
        <p:spPr>
          <a:xfrm rot="10800000">
            <a:off x="5271153" y="11"/>
            <a:ext cx="12952218" cy="4047568"/>
          </a:xfrm>
          <a:custGeom>
            <a:avLst/>
            <a:gdLst/>
            <a:ahLst/>
            <a:cxnLst/>
            <a:rect l="l" t="t" r="r" b="b"/>
            <a:pathLst>
              <a:path w="12952218" h="4047568" extrusionOk="0">
                <a:moveTo>
                  <a:pt x="0" y="0"/>
                </a:moveTo>
                <a:lnTo>
                  <a:pt x="12952218" y="0"/>
                </a:lnTo>
                <a:lnTo>
                  <a:pt x="12952218" y="4047568"/>
                </a:lnTo>
                <a:lnTo>
                  <a:pt x="0" y="40475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grpSp>
        <p:nvGrpSpPr>
          <p:cNvPr id="129" name="Google Shape;129;p3">
            <a:extLst>
              <a:ext uri="{FF2B5EF4-FFF2-40B4-BE49-F238E27FC236}">
                <a16:creationId xmlns:a16="http://schemas.microsoft.com/office/drawing/2014/main" id="{BC5535B0-18EA-CA86-26C3-59C55A9D434F}"/>
              </a:ext>
            </a:extLst>
          </p:cNvPr>
          <p:cNvGrpSpPr/>
          <p:nvPr/>
        </p:nvGrpSpPr>
        <p:grpSpPr>
          <a:xfrm>
            <a:off x="7389241" y="9456799"/>
            <a:ext cx="10898759" cy="830201"/>
            <a:chOff x="0" y="-49915"/>
            <a:chExt cx="14531679" cy="1106935"/>
          </a:xfrm>
        </p:grpSpPr>
        <p:grpSp>
          <p:nvGrpSpPr>
            <p:cNvPr id="130" name="Google Shape;130;p3">
              <a:extLst>
                <a:ext uri="{FF2B5EF4-FFF2-40B4-BE49-F238E27FC236}">
                  <a16:creationId xmlns:a16="http://schemas.microsoft.com/office/drawing/2014/main" id="{E74165BA-CE5C-8F6A-092B-38D75F437268}"/>
                </a:ext>
              </a:extLst>
            </p:cNvPr>
            <p:cNvGrpSpPr/>
            <p:nvPr/>
          </p:nvGrpSpPr>
          <p:grpSpPr>
            <a:xfrm>
              <a:off x="0" y="-49915"/>
              <a:ext cx="14531679" cy="1106935"/>
              <a:chOff x="0" y="-9525"/>
              <a:chExt cx="2773014" cy="211231"/>
            </a:xfrm>
          </p:grpSpPr>
          <p:sp>
            <p:nvSpPr>
              <p:cNvPr id="131" name="Google Shape;131;p3">
                <a:extLst>
                  <a:ext uri="{FF2B5EF4-FFF2-40B4-BE49-F238E27FC236}">
                    <a16:creationId xmlns:a16="http://schemas.microsoft.com/office/drawing/2014/main" id="{A2047DA2-BC91-8585-AD7F-D2396DBD2521}"/>
                  </a:ext>
                </a:extLst>
              </p:cNvPr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49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32" name="Google Shape;132;p3">
                <a:extLst>
                  <a:ext uri="{FF2B5EF4-FFF2-40B4-BE49-F238E27FC236}">
                    <a16:creationId xmlns:a16="http://schemas.microsoft.com/office/drawing/2014/main" id="{30F14D22-80D6-B939-9B08-2A34268F4EAF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2773014" cy="211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" name="Google Shape;133;p3">
              <a:extLst>
                <a:ext uri="{FF2B5EF4-FFF2-40B4-BE49-F238E27FC236}">
                  <a16:creationId xmlns:a16="http://schemas.microsoft.com/office/drawing/2014/main" id="{FD7F586B-6E61-944A-173B-E46456E59C4A}"/>
                </a:ext>
              </a:extLst>
            </p:cNvPr>
            <p:cNvSpPr/>
            <p:nvPr/>
          </p:nvSpPr>
          <p:spPr>
            <a:xfrm>
              <a:off x="738189" y="329723"/>
              <a:ext cx="2547670" cy="669825"/>
            </a:xfrm>
            <a:custGeom>
              <a:avLst/>
              <a:gdLst/>
              <a:ahLst/>
              <a:cxnLst/>
              <a:rect l="l" t="t" r="r" b="b"/>
              <a:pathLst>
                <a:path w="2547670" h="669825" extrusionOk="0">
                  <a:moveTo>
                    <a:pt x="0" y="0"/>
                  </a:moveTo>
                  <a:lnTo>
                    <a:pt x="2547670" y="0"/>
                  </a:lnTo>
                  <a:lnTo>
                    <a:pt x="2547670" y="669825"/>
                  </a:lnTo>
                  <a:lnTo>
                    <a:pt x="0" y="66982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4" name="Google Shape;134;p3">
              <a:extLst>
                <a:ext uri="{FF2B5EF4-FFF2-40B4-BE49-F238E27FC236}">
                  <a16:creationId xmlns:a16="http://schemas.microsoft.com/office/drawing/2014/main" id="{0A29FCEA-F160-19C4-76AB-2B1564CECCC7}"/>
                </a:ext>
              </a:extLst>
            </p:cNvPr>
            <p:cNvSpPr/>
            <p:nvPr/>
          </p:nvSpPr>
          <p:spPr>
            <a:xfrm>
              <a:off x="3331710" y="170901"/>
              <a:ext cx="3336785" cy="728623"/>
            </a:xfrm>
            <a:custGeom>
              <a:avLst/>
              <a:gdLst/>
              <a:ahLst/>
              <a:cxnLst/>
              <a:rect l="l" t="t" r="r" b="b"/>
              <a:pathLst>
                <a:path w="3336785" h="728623" extrusionOk="0">
                  <a:moveTo>
                    <a:pt x="0" y="0"/>
                  </a:moveTo>
                  <a:lnTo>
                    <a:pt x="3336785" y="0"/>
                  </a:lnTo>
                  <a:lnTo>
                    <a:pt x="3336785" y="728624"/>
                  </a:lnTo>
                  <a:lnTo>
                    <a:pt x="0" y="7286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6" b="-71158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5" name="Google Shape;135;p3">
              <a:extLst>
                <a:ext uri="{FF2B5EF4-FFF2-40B4-BE49-F238E27FC236}">
                  <a16:creationId xmlns:a16="http://schemas.microsoft.com/office/drawing/2014/main" id="{DC712FDF-C796-3306-8989-49C8DBE14B2E}"/>
                </a:ext>
              </a:extLst>
            </p:cNvPr>
            <p:cNvSpPr/>
            <p:nvPr/>
          </p:nvSpPr>
          <p:spPr>
            <a:xfrm>
              <a:off x="6570496" y="170901"/>
              <a:ext cx="2835578" cy="886118"/>
            </a:xfrm>
            <a:custGeom>
              <a:avLst/>
              <a:gdLst/>
              <a:ahLst/>
              <a:cxnLst/>
              <a:rect l="l" t="t" r="r" b="b"/>
              <a:pathLst>
                <a:path w="2835578" h="886118" extrusionOk="0">
                  <a:moveTo>
                    <a:pt x="0" y="0"/>
                  </a:moveTo>
                  <a:lnTo>
                    <a:pt x="2835578" y="0"/>
                  </a:lnTo>
                  <a:lnTo>
                    <a:pt x="2835578" y="886119"/>
                  </a:lnTo>
                  <a:lnTo>
                    <a:pt x="0" y="8861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6" name="Google Shape;136;p3">
              <a:extLst>
                <a:ext uri="{FF2B5EF4-FFF2-40B4-BE49-F238E27FC236}">
                  <a16:creationId xmlns:a16="http://schemas.microsoft.com/office/drawing/2014/main" id="{EA61CFB9-C544-26ED-A1EC-B1872D07C0C2}"/>
                </a:ext>
              </a:extLst>
            </p:cNvPr>
            <p:cNvSpPr/>
            <p:nvPr/>
          </p:nvSpPr>
          <p:spPr>
            <a:xfrm>
              <a:off x="9406074" y="250900"/>
              <a:ext cx="4926589" cy="748648"/>
            </a:xfrm>
            <a:custGeom>
              <a:avLst/>
              <a:gdLst/>
              <a:ahLst/>
              <a:cxnLst/>
              <a:rect l="l" t="t" r="r" b="b"/>
              <a:pathLst>
                <a:path w="4926589" h="748648" extrusionOk="0">
                  <a:moveTo>
                    <a:pt x="0" y="0"/>
                  </a:moveTo>
                  <a:lnTo>
                    <a:pt x="4926589" y="0"/>
                  </a:lnTo>
                  <a:lnTo>
                    <a:pt x="4926589" y="748648"/>
                  </a:lnTo>
                  <a:lnTo>
                    <a:pt x="0" y="7486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7" name="Google Shape;137;p3">
            <a:extLst>
              <a:ext uri="{FF2B5EF4-FFF2-40B4-BE49-F238E27FC236}">
                <a16:creationId xmlns:a16="http://schemas.microsoft.com/office/drawing/2014/main" id="{B5AFEB55-21FB-24D4-94A1-E12312512C38}"/>
              </a:ext>
            </a:extLst>
          </p:cNvPr>
          <p:cNvSpPr/>
          <p:nvPr/>
        </p:nvSpPr>
        <p:spPr>
          <a:xfrm>
            <a:off x="0" y="0"/>
            <a:ext cx="3767515" cy="1070602"/>
          </a:xfrm>
          <a:custGeom>
            <a:avLst/>
            <a:gdLst/>
            <a:ahLst/>
            <a:cxnLst/>
            <a:rect l="l" t="t" r="r" b="b"/>
            <a:pathLst>
              <a:path w="3767515" h="1070602" extrusionOk="0">
                <a:moveTo>
                  <a:pt x="0" y="0"/>
                </a:moveTo>
                <a:lnTo>
                  <a:pt x="3767515" y="0"/>
                </a:lnTo>
                <a:lnTo>
                  <a:pt x="3767515" y="1070602"/>
                </a:lnTo>
                <a:lnTo>
                  <a:pt x="0" y="1070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08A190-ED16-C710-FE19-F0D81268A55E}"/>
              </a:ext>
            </a:extLst>
          </p:cNvPr>
          <p:cNvSpPr txBox="1"/>
          <p:nvPr/>
        </p:nvSpPr>
        <p:spPr>
          <a:xfrm>
            <a:off x="578113" y="4004113"/>
            <a:ext cx="1713177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Fortalecer la calidad y seguridad en la atención </a:t>
            </a:r>
            <a:r>
              <a:rPr lang="es-E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 clínica mediante la </a:t>
            </a:r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implementación y cumplimiento de las Acciones Esenciales </a:t>
            </a:r>
            <a:r>
              <a:rPr lang="es-E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la Seguridad del Paciente (1–8), orientadas a prevenir daños evitables, reducir riesgos durante la atención médica y promover una cultura institucional de mejora continúa centrada en el paciente.</a:t>
            </a:r>
          </a:p>
        </p:txBody>
      </p:sp>
    </p:spTree>
    <p:extLst>
      <p:ext uri="{BB962C8B-B14F-4D97-AF65-F5344CB8AC3E}">
        <p14:creationId xmlns:p14="http://schemas.microsoft.com/office/powerpoint/2010/main" val="189387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>
            <a:off x="-4729337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812800" h="609600" extrusionOk="0">
                <a:moveTo>
                  <a:pt x="609600" y="0"/>
                </a:moveTo>
                <a:lnTo>
                  <a:pt x="0" y="0"/>
                </a:lnTo>
                <a:lnTo>
                  <a:pt x="203200" y="609600"/>
                </a:lnTo>
                <a:lnTo>
                  <a:pt x="812800" y="609600"/>
                </a:lnTo>
                <a:lnTo>
                  <a:pt x="6096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283" t="-63366" r="-77617"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grpSp>
        <p:nvGrpSpPr>
          <p:cNvPr id="143" name="Google Shape;143;p4"/>
          <p:cNvGrpSpPr/>
          <p:nvPr/>
        </p:nvGrpSpPr>
        <p:grpSpPr>
          <a:xfrm>
            <a:off x="4966308" y="639076"/>
            <a:ext cx="1654231" cy="1650445"/>
            <a:chOff x="0" y="0"/>
            <a:chExt cx="2205641" cy="2200593"/>
          </a:xfrm>
        </p:grpSpPr>
        <p:grpSp>
          <p:nvGrpSpPr>
            <p:cNvPr id="144" name="Google Shape;144;p4"/>
            <p:cNvGrpSpPr/>
            <p:nvPr/>
          </p:nvGrpSpPr>
          <p:grpSpPr>
            <a:xfrm>
              <a:off x="0" y="0"/>
              <a:ext cx="2205641" cy="2200593"/>
              <a:chOff x="0" y="0"/>
              <a:chExt cx="812800" cy="810940"/>
            </a:xfrm>
          </p:grpSpPr>
          <p:sp>
            <p:nvSpPr>
              <p:cNvPr id="145" name="Google Shape;145;p4"/>
              <p:cNvSpPr/>
              <p:nvPr/>
            </p:nvSpPr>
            <p:spPr>
              <a:xfrm>
                <a:off x="0" y="0"/>
                <a:ext cx="812800" cy="8109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0940" extrusionOk="0">
                    <a:moveTo>
                      <a:pt x="406400" y="0"/>
                    </a:moveTo>
                    <a:cubicBezTo>
                      <a:pt x="181951" y="0"/>
                      <a:pt x="0" y="181535"/>
                      <a:pt x="0" y="405470"/>
                    </a:cubicBezTo>
                    <a:cubicBezTo>
                      <a:pt x="0" y="629405"/>
                      <a:pt x="181951" y="810940"/>
                      <a:pt x="406400" y="810940"/>
                    </a:cubicBezTo>
                    <a:cubicBezTo>
                      <a:pt x="630849" y="810940"/>
                      <a:pt x="812800" y="629405"/>
                      <a:pt x="812800" y="405470"/>
                    </a:cubicBezTo>
                    <a:cubicBezTo>
                      <a:pt x="812800" y="18153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EC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 txBox="1"/>
              <p:nvPr/>
            </p:nvSpPr>
            <p:spPr>
              <a:xfrm>
                <a:off x="76200" y="37926"/>
                <a:ext cx="660400" cy="696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250" tIns="41250" rIns="41250" bIns="412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4"/>
            <p:cNvSpPr txBox="1"/>
            <p:nvPr/>
          </p:nvSpPr>
          <p:spPr>
            <a:xfrm>
              <a:off x="0" y="473133"/>
              <a:ext cx="2205641" cy="1125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97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dirty="0"/>
            </a:p>
          </p:txBody>
        </p:sp>
      </p:grpSp>
      <p:grpSp>
        <p:nvGrpSpPr>
          <p:cNvPr id="148" name="Google Shape;148;p4"/>
          <p:cNvGrpSpPr/>
          <p:nvPr/>
        </p:nvGrpSpPr>
        <p:grpSpPr>
          <a:xfrm>
            <a:off x="6025596" y="3197676"/>
            <a:ext cx="1654231" cy="1650445"/>
            <a:chOff x="0" y="0"/>
            <a:chExt cx="2205641" cy="2200593"/>
          </a:xfrm>
        </p:grpSpPr>
        <p:grpSp>
          <p:nvGrpSpPr>
            <p:cNvPr id="149" name="Google Shape;149;p4"/>
            <p:cNvGrpSpPr/>
            <p:nvPr/>
          </p:nvGrpSpPr>
          <p:grpSpPr>
            <a:xfrm>
              <a:off x="0" y="0"/>
              <a:ext cx="2205641" cy="2200593"/>
              <a:chOff x="0" y="0"/>
              <a:chExt cx="812800" cy="810940"/>
            </a:xfrm>
          </p:grpSpPr>
          <p:sp>
            <p:nvSpPr>
              <p:cNvPr id="150" name="Google Shape;150;p4"/>
              <p:cNvSpPr/>
              <p:nvPr/>
            </p:nvSpPr>
            <p:spPr>
              <a:xfrm>
                <a:off x="0" y="0"/>
                <a:ext cx="812800" cy="8109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0940" extrusionOk="0">
                    <a:moveTo>
                      <a:pt x="406400" y="0"/>
                    </a:moveTo>
                    <a:cubicBezTo>
                      <a:pt x="181951" y="0"/>
                      <a:pt x="0" y="181535"/>
                      <a:pt x="0" y="405470"/>
                    </a:cubicBezTo>
                    <a:cubicBezTo>
                      <a:pt x="0" y="629405"/>
                      <a:pt x="181951" y="810940"/>
                      <a:pt x="406400" y="810940"/>
                    </a:cubicBezTo>
                    <a:cubicBezTo>
                      <a:pt x="630849" y="810940"/>
                      <a:pt x="812800" y="629405"/>
                      <a:pt x="812800" y="405470"/>
                    </a:cubicBezTo>
                    <a:cubicBezTo>
                      <a:pt x="812800" y="18153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1B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 txBox="1"/>
              <p:nvPr/>
            </p:nvSpPr>
            <p:spPr>
              <a:xfrm>
                <a:off x="76200" y="37926"/>
                <a:ext cx="660400" cy="696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250" tIns="41250" rIns="41250" bIns="412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2" name="Google Shape;152;p4"/>
            <p:cNvSpPr txBox="1"/>
            <p:nvPr/>
          </p:nvSpPr>
          <p:spPr>
            <a:xfrm>
              <a:off x="0" y="473133"/>
              <a:ext cx="2205641" cy="1125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97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/>
            </a:p>
          </p:txBody>
        </p:sp>
      </p:grpSp>
      <p:grpSp>
        <p:nvGrpSpPr>
          <p:cNvPr id="153" name="Google Shape;153;p4"/>
          <p:cNvGrpSpPr/>
          <p:nvPr/>
        </p:nvGrpSpPr>
        <p:grpSpPr>
          <a:xfrm>
            <a:off x="6934667" y="5628920"/>
            <a:ext cx="1654231" cy="1650445"/>
            <a:chOff x="0" y="0"/>
            <a:chExt cx="2205641" cy="2200593"/>
          </a:xfrm>
        </p:grpSpPr>
        <p:grpSp>
          <p:nvGrpSpPr>
            <p:cNvPr id="154" name="Google Shape;154;p4"/>
            <p:cNvGrpSpPr/>
            <p:nvPr/>
          </p:nvGrpSpPr>
          <p:grpSpPr>
            <a:xfrm>
              <a:off x="0" y="0"/>
              <a:ext cx="2205641" cy="2200593"/>
              <a:chOff x="0" y="0"/>
              <a:chExt cx="812800" cy="810940"/>
            </a:xfrm>
          </p:grpSpPr>
          <p:sp>
            <p:nvSpPr>
              <p:cNvPr id="155" name="Google Shape;155;p4"/>
              <p:cNvSpPr/>
              <p:nvPr/>
            </p:nvSpPr>
            <p:spPr>
              <a:xfrm>
                <a:off x="0" y="0"/>
                <a:ext cx="812800" cy="8109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0940" extrusionOk="0">
                    <a:moveTo>
                      <a:pt x="406400" y="0"/>
                    </a:moveTo>
                    <a:cubicBezTo>
                      <a:pt x="181951" y="0"/>
                      <a:pt x="0" y="181535"/>
                      <a:pt x="0" y="405470"/>
                    </a:cubicBezTo>
                    <a:cubicBezTo>
                      <a:pt x="0" y="629405"/>
                      <a:pt x="181951" y="810940"/>
                      <a:pt x="406400" y="810940"/>
                    </a:cubicBezTo>
                    <a:cubicBezTo>
                      <a:pt x="630849" y="810940"/>
                      <a:pt x="812800" y="629405"/>
                      <a:pt x="812800" y="405470"/>
                    </a:cubicBezTo>
                    <a:cubicBezTo>
                      <a:pt x="812800" y="18153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F5F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 txBox="1"/>
              <p:nvPr/>
            </p:nvSpPr>
            <p:spPr>
              <a:xfrm>
                <a:off x="76200" y="37926"/>
                <a:ext cx="660400" cy="696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250" tIns="41250" rIns="41250" bIns="412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7" name="Google Shape;157;p4"/>
            <p:cNvSpPr txBox="1"/>
            <p:nvPr/>
          </p:nvSpPr>
          <p:spPr>
            <a:xfrm>
              <a:off x="0" y="473133"/>
              <a:ext cx="2205641" cy="1125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97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/>
            </a:p>
          </p:txBody>
        </p:sp>
      </p:grpSp>
      <p:grpSp>
        <p:nvGrpSpPr>
          <p:cNvPr id="158" name="Google Shape;158;p4"/>
          <p:cNvGrpSpPr/>
          <p:nvPr/>
        </p:nvGrpSpPr>
        <p:grpSpPr>
          <a:xfrm>
            <a:off x="7071000" y="706209"/>
            <a:ext cx="5800709" cy="1329595"/>
            <a:chOff x="0" y="362278"/>
            <a:chExt cx="7734279" cy="1772794"/>
          </a:xfrm>
        </p:grpSpPr>
        <p:sp>
          <p:nvSpPr>
            <p:cNvPr id="159" name="Google Shape;159;p4"/>
            <p:cNvSpPr txBox="1"/>
            <p:nvPr/>
          </p:nvSpPr>
          <p:spPr>
            <a:xfrm>
              <a:off x="82584" y="362278"/>
              <a:ext cx="7651695" cy="17727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35000"/>
                </a:lnSpc>
              </a:pPr>
              <a:r>
                <a:rPr lang="es-ES" sz="3200" dirty="0">
                  <a:solidFill>
                    <a:schemeClr val="bg2"/>
                  </a:solidFill>
                </a:rPr>
                <a:t>Identificación correcta del paciente</a:t>
              </a:r>
              <a:endParaRPr dirty="0">
                <a:solidFill>
                  <a:schemeClr val="bg2"/>
                </a:solidFill>
              </a:endParaRPr>
            </a:p>
          </p:txBody>
        </p:sp>
        <p:sp>
          <p:nvSpPr>
            <p:cNvPr id="160" name="Google Shape;160;p4"/>
            <p:cNvSpPr txBox="1"/>
            <p:nvPr/>
          </p:nvSpPr>
          <p:spPr>
            <a:xfrm>
              <a:off x="0" y="893882"/>
              <a:ext cx="7651695" cy="387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503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1" name="Google Shape;161;p4"/>
          <p:cNvGrpSpPr/>
          <p:nvPr/>
        </p:nvGrpSpPr>
        <p:grpSpPr>
          <a:xfrm>
            <a:off x="8329488" y="3386792"/>
            <a:ext cx="5738771" cy="1121180"/>
            <a:chOff x="0" y="-47625"/>
            <a:chExt cx="7651695" cy="1494907"/>
          </a:xfrm>
        </p:grpSpPr>
        <p:sp>
          <p:nvSpPr>
            <p:cNvPr id="162" name="Google Shape;162;p4"/>
            <p:cNvSpPr txBox="1"/>
            <p:nvPr/>
          </p:nvSpPr>
          <p:spPr>
            <a:xfrm>
              <a:off x="0" y="-47625"/>
              <a:ext cx="7651695" cy="886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35000"/>
                </a:lnSpc>
              </a:pPr>
              <a:r>
                <a:rPr lang="es-MX" sz="3200" dirty="0">
                  <a:solidFill>
                    <a:schemeClr val="bg2"/>
                  </a:solidFill>
                </a:rPr>
                <a:t>Comunicación efectiva</a:t>
              </a:r>
              <a:endParaRPr dirty="0">
                <a:solidFill>
                  <a:schemeClr val="bg2"/>
                </a:solidFill>
              </a:endParaRPr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0" y="893882"/>
              <a:ext cx="7651695" cy="55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503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98" b="0" i="0" u="none" strike="noStrike" cap="none" dirty="0">
                  <a:solidFill>
                    <a:schemeClr val="bg2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dirty="0">
                <a:solidFill>
                  <a:schemeClr val="bg2"/>
                </a:solidFill>
              </a:endParaRPr>
            </a:p>
          </p:txBody>
        </p:sp>
      </p:grpSp>
      <p:sp>
        <p:nvSpPr>
          <p:cNvPr id="165" name="Google Shape;165;p4"/>
          <p:cNvSpPr txBox="1"/>
          <p:nvPr/>
        </p:nvSpPr>
        <p:spPr>
          <a:xfrm>
            <a:off x="9416013" y="5714384"/>
            <a:ext cx="5738771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5000"/>
              </a:lnSpc>
            </a:pPr>
            <a:r>
              <a:rPr lang="es-ES" sz="3200" dirty="0">
                <a:solidFill>
                  <a:srgbClr val="7030A0"/>
                </a:solidFill>
              </a:rPr>
              <a:t>Seguridad en el proceso de medicación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14520485" y="0"/>
            <a:ext cx="3767515" cy="1070602"/>
          </a:xfrm>
          <a:custGeom>
            <a:avLst/>
            <a:gdLst/>
            <a:ahLst/>
            <a:cxnLst/>
            <a:rect l="l" t="t" r="r" b="b"/>
            <a:pathLst>
              <a:path w="3767515" h="1070602" extrusionOk="0">
                <a:moveTo>
                  <a:pt x="0" y="0"/>
                </a:moveTo>
                <a:lnTo>
                  <a:pt x="3767515" y="0"/>
                </a:lnTo>
                <a:lnTo>
                  <a:pt x="3767515" y="1070602"/>
                </a:lnTo>
                <a:lnTo>
                  <a:pt x="0" y="1070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grpSp>
        <p:nvGrpSpPr>
          <p:cNvPr id="168" name="Google Shape;168;p4"/>
          <p:cNvGrpSpPr/>
          <p:nvPr/>
        </p:nvGrpSpPr>
        <p:grpSpPr>
          <a:xfrm>
            <a:off x="-365637" y="9574599"/>
            <a:ext cx="9352299" cy="712401"/>
            <a:chOff x="0" y="-42832"/>
            <a:chExt cx="12469732" cy="949868"/>
          </a:xfrm>
        </p:grpSpPr>
        <p:grpSp>
          <p:nvGrpSpPr>
            <p:cNvPr id="169" name="Google Shape;169;p4"/>
            <p:cNvGrpSpPr/>
            <p:nvPr/>
          </p:nvGrpSpPr>
          <p:grpSpPr>
            <a:xfrm>
              <a:off x="0" y="-42832"/>
              <a:ext cx="12469732" cy="949868"/>
              <a:chOff x="0" y="-9525"/>
              <a:chExt cx="2773014" cy="211231"/>
            </a:xfrm>
          </p:grpSpPr>
          <p:sp>
            <p:nvSpPr>
              <p:cNvPr id="170" name="Google Shape;170;p4"/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49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1" name="Google Shape;171;p4"/>
              <p:cNvSpPr txBox="1"/>
              <p:nvPr/>
            </p:nvSpPr>
            <p:spPr>
              <a:xfrm>
                <a:off x="0" y="-9525"/>
                <a:ext cx="2773014" cy="211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4"/>
            <p:cNvSpPr/>
            <p:nvPr/>
          </p:nvSpPr>
          <p:spPr>
            <a:xfrm>
              <a:off x="633445" y="282938"/>
              <a:ext cx="2186173" cy="574781"/>
            </a:xfrm>
            <a:custGeom>
              <a:avLst/>
              <a:gdLst/>
              <a:ahLst/>
              <a:cxnLst/>
              <a:rect l="l" t="t" r="r" b="b"/>
              <a:pathLst>
                <a:path w="2186173" h="574781" extrusionOk="0">
                  <a:moveTo>
                    <a:pt x="0" y="0"/>
                  </a:moveTo>
                  <a:lnTo>
                    <a:pt x="2186173" y="0"/>
                  </a:lnTo>
                  <a:lnTo>
                    <a:pt x="2186173" y="574781"/>
                  </a:lnTo>
                  <a:lnTo>
                    <a:pt x="0" y="5747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858963" y="146652"/>
              <a:ext cx="2863318" cy="625237"/>
            </a:xfrm>
            <a:custGeom>
              <a:avLst/>
              <a:gdLst/>
              <a:ahLst/>
              <a:cxnLst/>
              <a:rect l="l" t="t" r="r" b="b"/>
              <a:pathLst>
                <a:path w="2863318" h="625237" extrusionOk="0">
                  <a:moveTo>
                    <a:pt x="0" y="0"/>
                  </a:moveTo>
                  <a:lnTo>
                    <a:pt x="2863318" y="0"/>
                  </a:lnTo>
                  <a:lnTo>
                    <a:pt x="2863318" y="625236"/>
                  </a:lnTo>
                  <a:lnTo>
                    <a:pt x="0" y="6252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6" b="-71158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638187" y="146652"/>
              <a:ext cx="2433229" cy="760384"/>
            </a:xfrm>
            <a:custGeom>
              <a:avLst/>
              <a:gdLst/>
              <a:ahLst/>
              <a:cxnLst/>
              <a:rect l="l" t="t" r="r" b="b"/>
              <a:pathLst>
                <a:path w="2433229" h="760384" extrusionOk="0">
                  <a:moveTo>
                    <a:pt x="0" y="0"/>
                  </a:moveTo>
                  <a:lnTo>
                    <a:pt x="2433229" y="0"/>
                  </a:lnTo>
                  <a:lnTo>
                    <a:pt x="2433229" y="760384"/>
                  </a:lnTo>
                  <a:lnTo>
                    <a:pt x="0" y="7603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8071416" y="215299"/>
              <a:ext cx="4227539" cy="642420"/>
            </a:xfrm>
            <a:custGeom>
              <a:avLst/>
              <a:gdLst/>
              <a:ahLst/>
              <a:cxnLst/>
              <a:rect l="l" t="t" r="r" b="b"/>
              <a:pathLst>
                <a:path w="4227539" h="642420" extrusionOk="0">
                  <a:moveTo>
                    <a:pt x="0" y="0"/>
                  </a:moveTo>
                  <a:lnTo>
                    <a:pt x="4227540" y="0"/>
                  </a:lnTo>
                  <a:lnTo>
                    <a:pt x="4227540" y="642420"/>
                  </a:lnTo>
                  <a:lnTo>
                    <a:pt x="0" y="6424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2" name="Google Shape;153;p4">
            <a:extLst>
              <a:ext uri="{FF2B5EF4-FFF2-40B4-BE49-F238E27FC236}">
                <a16:creationId xmlns:a16="http://schemas.microsoft.com/office/drawing/2014/main" id="{239F27EB-B9B6-662D-1780-33681A85B026}"/>
              </a:ext>
            </a:extLst>
          </p:cNvPr>
          <p:cNvGrpSpPr/>
          <p:nvPr/>
        </p:nvGrpSpPr>
        <p:grpSpPr>
          <a:xfrm>
            <a:off x="7761782" y="7898411"/>
            <a:ext cx="1654231" cy="1650445"/>
            <a:chOff x="0" y="0"/>
            <a:chExt cx="2205641" cy="2200593"/>
          </a:xfrm>
        </p:grpSpPr>
        <p:grpSp>
          <p:nvGrpSpPr>
            <p:cNvPr id="3" name="Google Shape;154;p4">
              <a:extLst>
                <a:ext uri="{FF2B5EF4-FFF2-40B4-BE49-F238E27FC236}">
                  <a16:creationId xmlns:a16="http://schemas.microsoft.com/office/drawing/2014/main" id="{24884EB3-FE96-11A1-AFB5-E218030BEEBD}"/>
                </a:ext>
              </a:extLst>
            </p:cNvPr>
            <p:cNvGrpSpPr/>
            <p:nvPr/>
          </p:nvGrpSpPr>
          <p:grpSpPr>
            <a:xfrm>
              <a:off x="0" y="0"/>
              <a:ext cx="2205641" cy="2200593"/>
              <a:chOff x="0" y="0"/>
              <a:chExt cx="812800" cy="810940"/>
            </a:xfrm>
          </p:grpSpPr>
          <p:sp>
            <p:nvSpPr>
              <p:cNvPr id="5" name="Google Shape;155;p4">
                <a:extLst>
                  <a:ext uri="{FF2B5EF4-FFF2-40B4-BE49-F238E27FC236}">
                    <a16:creationId xmlns:a16="http://schemas.microsoft.com/office/drawing/2014/main" id="{610A3118-B4A4-E002-AB2D-344E269209E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09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0940" extrusionOk="0">
                    <a:moveTo>
                      <a:pt x="406400" y="0"/>
                    </a:moveTo>
                    <a:cubicBezTo>
                      <a:pt x="181951" y="0"/>
                      <a:pt x="0" y="181535"/>
                      <a:pt x="0" y="405470"/>
                    </a:cubicBezTo>
                    <a:cubicBezTo>
                      <a:pt x="0" y="629405"/>
                      <a:pt x="181951" y="810940"/>
                      <a:pt x="406400" y="810940"/>
                    </a:cubicBezTo>
                    <a:cubicBezTo>
                      <a:pt x="630849" y="810940"/>
                      <a:pt x="812800" y="629405"/>
                      <a:pt x="812800" y="405470"/>
                    </a:cubicBezTo>
                    <a:cubicBezTo>
                      <a:pt x="812800" y="18153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56;p4">
                <a:extLst>
                  <a:ext uri="{FF2B5EF4-FFF2-40B4-BE49-F238E27FC236}">
                    <a16:creationId xmlns:a16="http://schemas.microsoft.com/office/drawing/2014/main" id="{732472D6-8B58-CACB-1211-93AF725EA501}"/>
                  </a:ext>
                </a:extLst>
              </p:cNvPr>
              <p:cNvSpPr txBox="1"/>
              <p:nvPr/>
            </p:nvSpPr>
            <p:spPr>
              <a:xfrm>
                <a:off x="76200" y="37926"/>
                <a:ext cx="660400" cy="696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250" tIns="41250" rIns="41250" bIns="412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" name="Google Shape;157;p4">
              <a:extLst>
                <a:ext uri="{FF2B5EF4-FFF2-40B4-BE49-F238E27FC236}">
                  <a16:creationId xmlns:a16="http://schemas.microsoft.com/office/drawing/2014/main" id="{061BDB71-B8E2-60CB-4839-38432D25CD7D}"/>
                </a:ext>
              </a:extLst>
            </p:cNvPr>
            <p:cNvSpPr txBox="1"/>
            <p:nvPr/>
          </p:nvSpPr>
          <p:spPr>
            <a:xfrm>
              <a:off x="0" y="473133"/>
              <a:ext cx="2205641" cy="1439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97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r>
                <a:rPr lang="en-US" sz="5197" b="1" dirty="0">
                  <a:solidFill>
                    <a:srgbClr val="FFFFFF"/>
                  </a:solidFill>
                </a:rPr>
                <a:t>4</a:t>
              </a:r>
              <a:endParaRPr dirty="0"/>
            </a:p>
          </p:txBody>
        </p:sp>
      </p:grpSp>
      <p:sp>
        <p:nvSpPr>
          <p:cNvPr id="8" name="Google Shape;165;p4">
            <a:extLst>
              <a:ext uri="{FF2B5EF4-FFF2-40B4-BE49-F238E27FC236}">
                <a16:creationId xmlns:a16="http://schemas.microsoft.com/office/drawing/2014/main" id="{FF47C4FF-2441-C0DE-A454-1EFC7E3B577F}"/>
              </a:ext>
            </a:extLst>
          </p:cNvPr>
          <p:cNvSpPr txBox="1"/>
          <p:nvPr/>
        </p:nvSpPr>
        <p:spPr>
          <a:xfrm>
            <a:off x="10545070" y="8128323"/>
            <a:ext cx="63418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5000"/>
              </a:lnSpc>
            </a:pPr>
            <a:r>
              <a:rPr lang="es-ES" sz="3200" dirty="0">
                <a:solidFill>
                  <a:schemeClr val="accent5"/>
                </a:solidFill>
              </a:rPr>
              <a:t>Seguridad en los procedimientos</a:t>
            </a:r>
            <a:endParaRPr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CD056382-7E43-0F43-E8D2-BD8984786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>
            <a:extLst>
              <a:ext uri="{FF2B5EF4-FFF2-40B4-BE49-F238E27FC236}">
                <a16:creationId xmlns:a16="http://schemas.microsoft.com/office/drawing/2014/main" id="{C0B0B816-24DE-05C3-05AF-FF9157EE7DF4}"/>
              </a:ext>
            </a:extLst>
          </p:cNvPr>
          <p:cNvSpPr/>
          <p:nvPr/>
        </p:nvSpPr>
        <p:spPr>
          <a:xfrm>
            <a:off x="-4729337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812800" h="609600" extrusionOk="0">
                <a:moveTo>
                  <a:pt x="609600" y="0"/>
                </a:moveTo>
                <a:lnTo>
                  <a:pt x="0" y="0"/>
                </a:lnTo>
                <a:lnTo>
                  <a:pt x="203200" y="609600"/>
                </a:lnTo>
                <a:lnTo>
                  <a:pt x="812800" y="609600"/>
                </a:lnTo>
                <a:lnTo>
                  <a:pt x="6096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283" t="-63366" r="-77617"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grpSp>
        <p:nvGrpSpPr>
          <p:cNvPr id="143" name="Google Shape;143;p4">
            <a:extLst>
              <a:ext uri="{FF2B5EF4-FFF2-40B4-BE49-F238E27FC236}">
                <a16:creationId xmlns:a16="http://schemas.microsoft.com/office/drawing/2014/main" id="{FC3D006C-93D5-7C20-42F4-CCC6F11E8AF5}"/>
              </a:ext>
            </a:extLst>
          </p:cNvPr>
          <p:cNvGrpSpPr/>
          <p:nvPr/>
        </p:nvGrpSpPr>
        <p:grpSpPr>
          <a:xfrm>
            <a:off x="4966308" y="639076"/>
            <a:ext cx="1654231" cy="1650445"/>
            <a:chOff x="0" y="0"/>
            <a:chExt cx="2205641" cy="2200593"/>
          </a:xfrm>
        </p:grpSpPr>
        <p:grpSp>
          <p:nvGrpSpPr>
            <p:cNvPr id="144" name="Google Shape;144;p4">
              <a:extLst>
                <a:ext uri="{FF2B5EF4-FFF2-40B4-BE49-F238E27FC236}">
                  <a16:creationId xmlns:a16="http://schemas.microsoft.com/office/drawing/2014/main" id="{A5AA20E8-A2E9-5B89-2922-6C8D61E789A3}"/>
                </a:ext>
              </a:extLst>
            </p:cNvPr>
            <p:cNvGrpSpPr/>
            <p:nvPr/>
          </p:nvGrpSpPr>
          <p:grpSpPr>
            <a:xfrm>
              <a:off x="0" y="0"/>
              <a:ext cx="2205641" cy="2200593"/>
              <a:chOff x="0" y="0"/>
              <a:chExt cx="812800" cy="810940"/>
            </a:xfrm>
          </p:grpSpPr>
          <p:sp>
            <p:nvSpPr>
              <p:cNvPr id="145" name="Google Shape;145;p4">
                <a:extLst>
                  <a:ext uri="{FF2B5EF4-FFF2-40B4-BE49-F238E27FC236}">
                    <a16:creationId xmlns:a16="http://schemas.microsoft.com/office/drawing/2014/main" id="{276517F1-F8EC-459D-3DB9-AAEB75C6A4C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09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0940" extrusionOk="0">
                    <a:moveTo>
                      <a:pt x="406400" y="0"/>
                    </a:moveTo>
                    <a:cubicBezTo>
                      <a:pt x="181951" y="0"/>
                      <a:pt x="0" y="181535"/>
                      <a:pt x="0" y="405470"/>
                    </a:cubicBezTo>
                    <a:cubicBezTo>
                      <a:pt x="0" y="629405"/>
                      <a:pt x="181951" y="810940"/>
                      <a:pt x="406400" y="810940"/>
                    </a:cubicBezTo>
                    <a:cubicBezTo>
                      <a:pt x="630849" y="810940"/>
                      <a:pt x="812800" y="629405"/>
                      <a:pt x="812800" y="405470"/>
                    </a:cubicBezTo>
                    <a:cubicBezTo>
                      <a:pt x="812800" y="18153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EC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>
                <a:extLst>
                  <a:ext uri="{FF2B5EF4-FFF2-40B4-BE49-F238E27FC236}">
                    <a16:creationId xmlns:a16="http://schemas.microsoft.com/office/drawing/2014/main" id="{EF8E0BEE-DDAE-5427-5BD9-254EB19F0EF8}"/>
                  </a:ext>
                </a:extLst>
              </p:cNvPr>
              <p:cNvSpPr txBox="1"/>
              <p:nvPr/>
            </p:nvSpPr>
            <p:spPr>
              <a:xfrm>
                <a:off x="76200" y="37926"/>
                <a:ext cx="660400" cy="696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250" tIns="41250" rIns="41250" bIns="412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4">
              <a:extLst>
                <a:ext uri="{FF2B5EF4-FFF2-40B4-BE49-F238E27FC236}">
                  <a16:creationId xmlns:a16="http://schemas.microsoft.com/office/drawing/2014/main" id="{CC16DF53-A15E-808B-60E1-BD5F2F4D1929}"/>
                </a:ext>
              </a:extLst>
            </p:cNvPr>
            <p:cNvSpPr txBox="1"/>
            <p:nvPr/>
          </p:nvSpPr>
          <p:spPr>
            <a:xfrm>
              <a:off x="0" y="473133"/>
              <a:ext cx="2205641" cy="1439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97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  <a:endParaRPr dirty="0"/>
            </a:p>
          </p:txBody>
        </p:sp>
      </p:grpSp>
      <p:grpSp>
        <p:nvGrpSpPr>
          <p:cNvPr id="148" name="Google Shape;148;p4">
            <a:extLst>
              <a:ext uri="{FF2B5EF4-FFF2-40B4-BE49-F238E27FC236}">
                <a16:creationId xmlns:a16="http://schemas.microsoft.com/office/drawing/2014/main" id="{13294FF0-AB86-DC3D-1E94-4764AE39763A}"/>
              </a:ext>
            </a:extLst>
          </p:cNvPr>
          <p:cNvGrpSpPr/>
          <p:nvPr/>
        </p:nvGrpSpPr>
        <p:grpSpPr>
          <a:xfrm>
            <a:off x="6025596" y="3197676"/>
            <a:ext cx="1654231" cy="1650445"/>
            <a:chOff x="0" y="0"/>
            <a:chExt cx="2205641" cy="2200593"/>
          </a:xfrm>
        </p:grpSpPr>
        <p:grpSp>
          <p:nvGrpSpPr>
            <p:cNvPr id="149" name="Google Shape;149;p4">
              <a:extLst>
                <a:ext uri="{FF2B5EF4-FFF2-40B4-BE49-F238E27FC236}">
                  <a16:creationId xmlns:a16="http://schemas.microsoft.com/office/drawing/2014/main" id="{692C7753-1D40-5761-C08A-1C3AC4FDAAE7}"/>
                </a:ext>
              </a:extLst>
            </p:cNvPr>
            <p:cNvGrpSpPr/>
            <p:nvPr/>
          </p:nvGrpSpPr>
          <p:grpSpPr>
            <a:xfrm>
              <a:off x="0" y="0"/>
              <a:ext cx="2205641" cy="2200593"/>
              <a:chOff x="0" y="0"/>
              <a:chExt cx="812800" cy="810940"/>
            </a:xfrm>
          </p:grpSpPr>
          <p:sp>
            <p:nvSpPr>
              <p:cNvPr id="150" name="Google Shape;150;p4">
                <a:extLst>
                  <a:ext uri="{FF2B5EF4-FFF2-40B4-BE49-F238E27FC236}">
                    <a16:creationId xmlns:a16="http://schemas.microsoft.com/office/drawing/2014/main" id="{CD5FA596-F270-0B9F-57ED-282489A0F8F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09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0940" extrusionOk="0">
                    <a:moveTo>
                      <a:pt x="406400" y="0"/>
                    </a:moveTo>
                    <a:cubicBezTo>
                      <a:pt x="181951" y="0"/>
                      <a:pt x="0" y="181535"/>
                      <a:pt x="0" y="405470"/>
                    </a:cubicBezTo>
                    <a:cubicBezTo>
                      <a:pt x="0" y="629405"/>
                      <a:pt x="181951" y="810940"/>
                      <a:pt x="406400" y="810940"/>
                    </a:cubicBezTo>
                    <a:cubicBezTo>
                      <a:pt x="630849" y="810940"/>
                      <a:pt x="812800" y="629405"/>
                      <a:pt x="812800" y="405470"/>
                    </a:cubicBezTo>
                    <a:cubicBezTo>
                      <a:pt x="812800" y="18153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1B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>
                <a:extLst>
                  <a:ext uri="{FF2B5EF4-FFF2-40B4-BE49-F238E27FC236}">
                    <a16:creationId xmlns:a16="http://schemas.microsoft.com/office/drawing/2014/main" id="{684ED153-C926-2642-A7ED-25FAA1C40451}"/>
                  </a:ext>
                </a:extLst>
              </p:cNvPr>
              <p:cNvSpPr txBox="1"/>
              <p:nvPr/>
            </p:nvSpPr>
            <p:spPr>
              <a:xfrm>
                <a:off x="76200" y="37926"/>
                <a:ext cx="660400" cy="696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250" tIns="41250" rIns="41250" bIns="412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2" name="Google Shape;152;p4">
              <a:extLst>
                <a:ext uri="{FF2B5EF4-FFF2-40B4-BE49-F238E27FC236}">
                  <a16:creationId xmlns:a16="http://schemas.microsoft.com/office/drawing/2014/main" id="{36616BF5-7CB9-4FBD-062D-4F27788DBC17}"/>
                </a:ext>
              </a:extLst>
            </p:cNvPr>
            <p:cNvSpPr txBox="1"/>
            <p:nvPr/>
          </p:nvSpPr>
          <p:spPr>
            <a:xfrm>
              <a:off x="0" y="473133"/>
              <a:ext cx="2205641" cy="1439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97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06</a:t>
              </a:r>
              <a:endParaRPr dirty="0"/>
            </a:p>
          </p:txBody>
        </p:sp>
      </p:grpSp>
      <p:grpSp>
        <p:nvGrpSpPr>
          <p:cNvPr id="153" name="Google Shape;153;p4">
            <a:extLst>
              <a:ext uri="{FF2B5EF4-FFF2-40B4-BE49-F238E27FC236}">
                <a16:creationId xmlns:a16="http://schemas.microsoft.com/office/drawing/2014/main" id="{0D11843B-38D2-7952-642B-1B05C1BBDF79}"/>
              </a:ext>
            </a:extLst>
          </p:cNvPr>
          <p:cNvGrpSpPr/>
          <p:nvPr/>
        </p:nvGrpSpPr>
        <p:grpSpPr>
          <a:xfrm>
            <a:off x="6934667" y="5628920"/>
            <a:ext cx="1654231" cy="1650445"/>
            <a:chOff x="0" y="0"/>
            <a:chExt cx="2205641" cy="2200593"/>
          </a:xfrm>
        </p:grpSpPr>
        <p:grpSp>
          <p:nvGrpSpPr>
            <p:cNvPr id="154" name="Google Shape;154;p4">
              <a:extLst>
                <a:ext uri="{FF2B5EF4-FFF2-40B4-BE49-F238E27FC236}">
                  <a16:creationId xmlns:a16="http://schemas.microsoft.com/office/drawing/2014/main" id="{062EB126-18CD-8A51-52FB-ECB0C725479D}"/>
                </a:ext>
              </a:extLst>
            </p:cNvPr>
            <p:cNvGrpSpPr/>
            <p:nvPr/>
          </p:nvGrpSpPr>
          <p:grpSpPr>
            <a:xfrm>
              <a:off x="0" y="0"/>
              <a:ext cx="2205641" cy="2200593"/>
              <a:chOff x="0" y="0"/>
              <a:chExt cx="812800" cy="810940"/>
            </a:xfrm>
          </p:grpSpPr>
          <p:sp>
            <p:nvSpPr>
              <p:cNvPr id="155" name="Google Shape;155;p4">
                <a:extLst>
                  <a:ext uri="{FF2B5EF4-FFF2-40B4-BE49-F238E27FC236}">
                    <a16:creationId xmlns:a16="http://schemas.microsoft.com/office/drawing/2014/main" id="{A4D87674-6B1B-2EBD-921C-6523CDFF860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09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0940" extrusionOk="0">
                    <a:moveTo>
                      <a:pt x="406400" y="0"/>
                    </a:moveTo>
                    <a:cubicBezTo>
                      <a:pt x="181951" y="0"/>
                      <a:pt x="0" y="181535"/>
                      <a:pt x="0" y="405470"/>
                    </a:cubicBezTo>
                    <a:cubicBezTo>
                      <a:pt x="0" y="629405"/>
                      <a:pt x="181951" y="810940"/>
                      <a:pt x="406400" y="810940"/>
                    </a:cubicBezTo>
                    <a:cubicBezTo>
                      <a:pt x="630849" y="810940"/>
                      <a:pt x="812800" y="629405"/>
                      <a:pt x="812800" y="405470"/>
                    </a:cubicBezTo>
                    <a:cubicBezTo>
                      <a:pt x="812800" y="18153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F5F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>
                <a:extLst>
                  <a:ext uri="{FF2B5EF4-FFF2-40B4-BE49-F238E27FC236}">
                    <a16:creationId xmlns:a16="http://schemas.microsoft.com/office/drawing/2014/main" id="{CBF3B6FC-46E1-2CDA-1636-FBF67477D939}"/>
                  </a:ext>
                </a:extLst>
              </p:cNvPr>
              <p:cNvSpPr txBox="1"/>
              <p:nvPr/>
            </p:nvSpPr>
            <p:spPr>
              <a:xfrm>
                <a:off x="76200" y="37926"/>
                <a:ext cx="660400" cy="696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250" tIns="41250" rIns="41250" bIns="412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7" name="Google Shape;157;p4">
              <a:extLst>
                <a:ext uri="{FF2B5EF4-FFF2-40B4-BE49-F238E27FC236}">
                  <a16:creationId xmlns:a16="http://schemas.microsoft.com/office/drawing/2014/main" id="{6D3C13CC-E472-A584-F97D-CAE35F3273C5}"/>
                </a:ext>
              </a:extLst>
            </p:cNvPr>
            <p:cNvSpPr txBox="1"/>
            <p:nvPr/>
          </p:nvSpPr>
          <p:spPr>
            <a:xfrm>
              <a:off x="0" y="473133"/>
              <a:ext cx="2205641" cy="1439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97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07</a:t>
              </a:r>
              <a:endParaRPr dirty="0"/>
            </a:p>
          </p:txBody>
        </p:sp>
      </p:grpSp>
      <p:grpSp>
        <p:nvGrpSpPr>
          <p:cNvPr id="158" name="Google Shape;158;p4">
            <a:extLst>
              <a:ext uri="{FF2B5EF4-FFF2-40B4-BE49-F238E27FC236}">
                <a16:creationId xmlns:a16="http://schemas.microsoft.com/office/drawing/2014/main" id="{E9382261-B2BD-0468-6049-AA5287ADFAEE}"/>
              </a:ext>
            </a:extLst>
          </p:cNvPr>
          <p:cNvGrpSpPr/>
          <p:nvPr/>
        </p:nvGrpSpPr>
        <p:grpSpPr>
          <a:xfrm>
            <a:off x="7273252" y="815525"/>
            <a:ext cx="5738771" cy="996979"/>
            <a:chOff x="0" y="-47625"/>
            <a:chExt cx="7651695" cy="1329306"/>
          </a:xfrm>
        </p:grpSpPr>
        <p:sp>
          <p:nvSpPr>
            <p:cNvPr id="159" name="Google Shape;159;p4">
              <a:extLst>
                <a:ext uri="{FF2B5EF4-FFF2-40B4-BE49-F238E27FC236}">
                  <a16:creationId xmlns:a16="http://schemas.microsoft.com/office/drawing/2014/main" id="{F04B7EA6-ABD1-42F5-5D33-A01B0B05F764}"/>
                </a:ext>
              </a:extLst>
            </p:cNvPr>
            <p:cNvSpPr txBox="1"/>
            <p:nvPr/>
          </p:nvSpPr>
          <p:spPr>
            <a:xfrm>
              <a:off x="0" y="-47625"/>
              <a:ext cx="7651695" cy="886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 dirty="0" err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Prevención</a:t>
              </a:r>
              <a:r>
                <a:rPr lang="en-US" sz="3200" b="0" i="0" u="none" strike="noStrike" cap="none" dirty="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en-US" sz="3200" b="0" i="0" u="none" strike="noStrike" cap="none" dirty="0" err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Infecciones</a:t>
              </a:r>
              <a:endParaRPr dirty="0">
                <a:solidFill>
                  <a:schemeClr val="accent4"/>
                </a:solidFill>
              </a:endParaRPr>
            </a:p>
          </p:txBody>
        </p:sp>
        <p:sp>
          <p:nvSpPr>
            <p:cNvPr id="160" name="Google Shape;160;p4">
              <a:extLst>
                <a:ext uri="{FF2B5EF4-FFF2-40B4-BE49-F238E27FC236}">
                  <a16:creationId xmlns:a16="http://schemas.microsoft.com/office/drawing/2014/main" id="{A377ABB3-539B-A871-3F93-2241F857250B}"/>
                </a:ext>
              </a:extLst>
            </p:cNvPr>
            <p:cNvSpPr txBox="1"/>
            <p:nvPr/>
          </p:nvSpPr>
          <p:spPr>
            <a:xfrm>
              <a:off x="0" y="893882"/>
              <a:ext cx="7651695" cy="387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503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61" name="Google Shape;161;p4">
            <a:extLst>
              <a:ext uri="{FF2B5EF4-FFF2-40B4-BE49-F238E27FC236}">
                <a16:creationId xmlns:a16="http://schemas.microsoft.com/office/drawing/2014/main" id="{6C96A926-CBAD-434A-9AD7-214E9FCC1A73}"/>
              </a:ext>
            </a:extLst>
          </p:cNvPr>
          <p:cNvGrpSpPr/>
          <p:nvPr/>
        </p:nvGrpSpPr>
        <p:grpSpPr>
          <a:xfrm>
            <a:off x="8433814" y="3297282"/>
            <a:ext cx="5738771" cy="1121180"/>
            <a:chOff x="0" y="-47625"/>
            <a:chExt cx="7651695" cy="1494907"/>
          </a:xfrm>
        </p:grpSpPr>
        <p:sp>
          <p:nvSpPr>
            <p:cNvPr id="162" name="Google Shape;162;p4">
              <a:extLst>
                <a:ext uri="{FF2B5EF4-FFF2-40B4-BE49-F238E27FC236}">
                  <a16:creationId xmlns:a16="http://schemas.microsoft.com/office/drawing/2014/main" id="{7DE24794-6C2B-F125-482F-B51CC7D5F362}"/>
                </a:ext>
              </a:extLst>
            </p:cNvPr>
            <p:cNvSpPr txBox="1"/>
            <p:nvPr/>
          </p:nvSpPr>
          <p:spPr>
            <a:xfrm>
              <a:off x="0" y="-47625"/>
              <a:ext cx="7651695" cy="886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 dirty="0" err="1">
                  <a:solidFill>
                    <a:schemeClr val="accent5">
                      <a:lumMod val="7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Prevención</a:t>
              </a:r>
              <a:r>
                <a:rPr lang="en-US" sz="3200" b="0" i="0" u="none" strike="noStrike" cap="none" dirty="0">
                  <a:solidFill>
                    <a:schemeClr val="accent5">
                      <a:lumMod val="7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en-US" sz="3200" b="0" i="0" u="none" strike="noStrike" cap="none" dirty="0" err="1">
                  <a:solidFill>
                    <a:schemeClr val="accent5">
                      <a:lumMod val="7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Caídas</a:t>
              </a:r>
              <a:endParaRPr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63" name="Google Shape;163;p4">
              <a:extLst>
                <a:ext uri="{FF2B5EF4-FFF2-40B4-BE49-F238E27FC236}">
                  <a16:creationId xmlns:a16="http://schemas.microsoft.com/office/drawing/2014/main" id="{1C121021-FDBA-A533-CE50-39F012286B5E}"/>
                </a:ext>
              </a:extLst>
            </p:cNvPr>
            <p:cNvSpPr txBox="1"/>
            <p:nvPr/>
          </p:nvSpPr>
          <p:spPr>
            <a:xfrm>
              <a:off x="0" y="893882"/>
              <a:ext cx="7651695" cy="55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503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98" b="0" i="0" u="none" strike="noStrike" cap="none" dirty="0">
                  <a:solidFill>
                    <a:schemeClr val="accent5">
                      <a:lumMod val="7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65" name="Google Shape;165;p4">
            <a:extLst>
              <a:ext uri="{FF2B5EF4-FFF2-40B4-BE49-F238E27FC236}">
                <a16:creationId xmlns:a16="http://schemas.microsoft.com/office/drawing/2014/main" id="{2564FEEA-1312-BD53-3387-7260F5FF603A}"/>
              </a:ext>
            </a:extLst>
          </p:cNvPr>
          <p:cNvSpPr txBox="1"/>
          <p:nvPr/>
        </p:nvSpPr>
        <p:spPr>
          <a:xfrm>
            <a:off x="9416013" y="5826038"/>
            <a:ext cx="573877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Reporte</a:t>
            </a:r>
            <a:r>
              <a:rPr lang="en-US" sz="32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200" b="0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eventos</a:t>
            </a:r>
            <a:r>
              <a:rPr lang="en-US" sz="32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adversos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7" name="Google Shape;167;p4">
            <a:extLst>
              <a:ext uri="{FF2B5EF4-FFF2-40B4-BE49-F238E27FC236}">
                <a16:creationId xmlns:a16="http://schemas.microsoft.com/office/drawing/2014/main" id="{0E85B7B8-EA76-49C7-7D8F-5A02C8ABF1C2}"/>
              </a:ext>
            </a:extLst>
          </p:cNvPr>
          <p:cNvSpPr/>
          <p:nvPr/>
        </p:nvSpPr>
        <p:spPr>
          <a:xfrm>
            <a:off x="14520485" y="0"/>
            <a:ext cx="3767515" cy="1070602"/>
          </a:xfrm>
          <a:custGeom>
            <a:avLst/>
            <a:gdLst/>
            <a:ahLst/>
            <a:cxnLst/>
            <a:rect l="l" t="t" r="r" b="b"/>
            <a:pathLst>
              <a:path w="3767515" h="1070602" extrusionOk="0">
                <a:moveTo>
                  <a:pt x="0" y="0"/>
                </a:moveTo>
                <a:lnTo>
                  <a:pt x="3767515" y="0"/>
                </a:lnTo>
                <a:lnTo>
                  <a:pt x="3767515" y="1070602"/>
                </a:lnTo>
                <a:lnTo>
                  <a:pt x="0" y="1070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grpSp>
        <p:nvGrpSpPr>
          <p:cNvPr id="168" name="Google Shape;168;p4">
            <a:extLst>
              <a:ext uri="{FF2B5EF4-FFF2-40B4-BE49-F238E27FC236}">
                <a16:creationId xmlns:a16="http://schemas.microsoft.com/office/drawing/2014/main" id="{F7884438-CB0E-73CE-23CF-18B357A6AE8E}"/>
              </a:ext>
            </a:extLst>
          </p:cNvPr>
          <p:cNvGrpSpPr/>
          <p:nvPr/>
        </p:nvGrpSpPr>
        <p:grpSpPr>
          <a:xfrm>
            <a:off x="-365637" y="9574599"/>
            <a:ext cx="9352299" cy="712401"/>
            <a:chOff x="0" y="-42832"/>
            <a:chExt cx="12469732" cy="949868"/>
          </a:xfrm>
        </p:grpSpPr>
        <p:grpSp>
          <p:nvGrpSpPr>
            <p:cNvPr id="169" name="Google Shape;169;p4">
              <a:extLst>
                <a:ext uri="{FF2B5EF4-FFF2-40B4-BE49-F238E27FC236}">
                  <a16:creationId xmlns:a16="http://schemas.microsoft.com/office/drawing/2014/main" id="{2683B1F7-69CA-9978-5124-F16AF116B984}"/>
                </a:ext>
              </a:extLst>
            </p:cNvPr>
            <p:cNvGrpSpPr/>
            <p:nvPr/>
          </p:nvGrpSpPr>
          <p:grpSpPr>
            <a:xfrm>
              <a:off x="0" y="-42832"/>
              <a:ext cx="12469732" cy="949868"/>
              <a:chOff x="0" y="-9525"/>
              <a:chExt cx="2773014" cy="211231"/>
            </a:xfrm>
          </p:grpSpPr>
          <p:sp>
            <p:nvSpPr>
              <p:cNvPr id="170" name="Google Shape;170;p4">
                <a:extLst>
                  <a:ext uri="{FF2B5EF4-FFF2-40B4-BE49-F238E27FC236}">
                    <a16:creationId xmlns:a16="http://schemas.microsoft.com/office/drawing/2014/main" id="{0FA29616-83A9-864B-2402-63B80DE8D994}"/>
                  </a:ext>
                </a:extLst>
              </p:cNvPr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49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1" name="Google Shape;171;p4">
                <a:extLst>
                  <a:ext uri="{FF2B5EF4-FFF2-40B4-BE49-F238E27FC236}">
                    <a16:creationId xmlns:a16="http://schemas.microsoft.com/office/drawing/2014/main" id="{CCCF6ACA-DE77-8AF4-A072-076035DE01E6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2773014" cy="211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4">
              <a:extLst>
                <a:ext uri="{FF2B5EF4-FFF2-40B4-BE49-F238E27FC236}">
                  <a16:creationId xmlns:a16="http://schemas.microsoft.com/office/drawing/2014/main" id="{CF845C91-8DD3-4BE2-FF96-AE52D56D8AAE}"/>
                </a:ext>
              </a:extLst>
            </p:cNvPr>
            <p:cNvSpPr/>
            <p:nvPr/>
          </p:nvSpPr>
          <p:spPr>
            <a:xfrm>
              <a:off x="633445" y="282938"/>
              <a:ext cx="2186173" cy="574781"/>
            </a:xfrm>
            <a:custGeom>
              <a:avLst/>
              <a:gdLst/>
              <a:ahLst/>
              <a:cxnLst/>
              <a:rect l="l" t="t" r="r" b="b"/>
              <a:pathLst>
                <a:path w="2186173" h="574781" extrusionOk="0">
                  <a:moveTo>
                    <a:pt x="0" y="0"/>
                  </a:moveTo>
                  <a:lnTo>
                    <a:pt x="2186173" y="0"/>
                  </a:lnTo>
                  <a:lnTo>
                    <a:pt x="2186173" y="574781"/>
                  </a:lnTo>
                  <a:lnTo>
                    <a:pt x="0" y="5747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73" name="Google Shape;173;p4">
              <a:extLst>
                <a:ext uri="{FF2B5EF4-FFF2-40B4-BE49-F238E27FC236}">
                  <a16:creationId xmlns:a16="http://schemas.microsoft.com/office/drawing/2014/main" id="{1079BA1C-1811-4CC7-DA09-A800435D6B9C}"/>
                </a:ext>
              </a:extLst>
            </p:cNvPr>
            <p:cNvSpPr/>
            <p:nvPr/>
          </p:nvSpPr>
          <p:spPr>
            <a:xfrm>
              <a:off x="2858963" y="146652"/>
              <a:ext cx="2863318" cy="625237"/>
            </a:xfrm>
            <a:custGeom>
              <a:avLst/>
              <a:gdLst/>
              <a:ahLst/>
              <a:cxnLst/>
              <a:rect l="l" t="t" r="r" b="b"/>
              <a:pathLst>
                <a:path w="2863318" h="625237" extrusionOk="0">
                  <a:moveTo>
                    <a:pt x="0" y="0"/>
                  </a:moveTo>
                  <a:lnTo>
                    <a:pt x="2863318" y="0"/>
                  </a:lnTo>
                  <a:lnTo>
                    <a:pt x="2863318" y="625236"/>
                  </a:lnTo>
                  <a:lnTo>
                    <a:pt x="0" y="6252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6" b="-71158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74" name="Google Shape;174;p4">
              <a:extLst>
                <a:ext uri="{FF2B5EF4-FFF2-40B4-BE49-F238E27FC236}">
                  <a16:creationId xmlns:a16="http://schemas.microsoft.com/office/drawing/2014/main" id="{9FBD81E3-C391-202C-9A29-27174D5345F8}"/>
                </a:ext>
              </a:extLst>
            </p:cNvPr>
            <p:cNvSpPr/>
            <p:nvPr/>
          </p:nvSpPr>
          <p:spPr>
            <a:xfrm>
              <a:off x="5638187" y="146652"/>
              <a:ext cx="2433229" cy="760384"/>
            </a:xfrm>
            <a:custGeom>
              <a:avLst/>
              <a:gdLst/>
              <a:ahLst/>
              <a:cxnLst/>
              <a:rect l="l" t="t" r="r" b="b"/>
              <a:pathLst>
                <a:path w="2433229" h="760384" extrusionOk="0">
                  <a:moveTo>
                    <a:pt x="0" y="0"/>
                  </a:moveTo>
                  <a:lnTo>
                    <a:pt x="2433229" y="0"/>
                  </a:lnTo>
                  <a:lnTo>
                    <a:pt x="2433229" y="760384"/>
                  </a:lnTo>
                  <a:lnTo>
                    <a:pt x="0" y="7603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75" name="Google Shape;175;p4">
              <a:extLst>
                <a:ext uri="{FF2B5EF4-FFF2-40B4-BE49-F238E27FC236}">
                  <a16:creationId xmlns:a16="http://schemas.microsoft.com/office/drawing/2014/main" id="{46799323-545A-6325-515F-682E00F0EC49}"/>
                </a:ext>
              </a:extLst>
            </p:cNvPr>
            <p:cNvSpPr/>
            <p:nvPr/>
          </p:nvSpPr>
          <p:spPr>
            <a:xfrm>
              <a:off x="8071416" y="215299"/>
              <a:ext cx="4227539" cy="642420"/>
            </a:xfrm>
            <a:custGeom>
              <a:avLst/>
              <a:gdLst/>
              <a:ahLst/>
              <a:cxnLst/>
              <a:rect l="l" t="t" r="r" b="b"/>
              <a:pathLst>
                <a:path w="4227539" h="642420" extrusionOk="0">
                  <a:moveTo>
                    <a:pt x="0" y="0"/>
                  </a:moveTo>
                  <a:lnTo>
                    <a:pt x="4227540" y="0"/>
                  </a:lnTo>
                  <a:lnTo>
                    <a:pt x="4227540" y="642420"/>
                  </a:lnTo>
                  <a:lnTo>
                    <a:pt x="0" y="6424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2" name="Google Shape;153;p4">
            <a:extLst>
              <a:ext uri="{FF2B5EF4-FFF2-40B4-BE49-F238E27FC236}">
                <a16:creationId xmlns:a16="http://schemas.microsoft.com/office/drawing/2014/main" id="{2612A87D-F6AD-2724-F954-FBEBA07359B6}"/>
              </a:ext>
            </a:extLst>
          </p:cNvPr>
          <p:cNvGrpSpPr/>
          <p:nvPr/>
        </p:nvGrpSpPr>
        <p:grpSpPr>
          <a:xfrm>
            <a:off x="7761782" y="7898411"/>
            <a:ext cx="1654231" cy="1650445"/>
            <a:chOff x="0" y="0"/>
            <a:chExt cx="2205641" cy="2200593"/>
          </a:xfrm>
        </p:grpSpPr>
        <p:grpSp>
          <p:nvGrpSpPr>
            <p:cNvPr id="3" name="Google Shape;154;p4">
              <a:extLst>
                <a:ext uri="{FF2B5EF4-FFF2-40B4-BE49-F238E27FC236}">
                  <a16:creationId xmlns:a16="http://schemas.microsoft.com/office/drawing/2014/main" id="{0A997904-B970-FAB4-9830-6E258136AFF4}"/>
                </a:ext>
              </a:extLst>
            </p:cNvPr>
            <p:cNvGrpSpPr/>
            <p:nvPr/>
          </p:nvGrpSpPr>
          <p:grpSpPr>
            <a:xfrm>
              <a:off x="0" y="0"/>
              <a:ext cx="2205641" cy="2200593"/>
              <a:chOff x="0" y="0"/>
              <a:chExt cx="812800" cy="810940"/>
            </a:xfrm>
          </p:grpSpPr>
          <p:sp>
            <p:nvSpPr>
              <p:cNvPr id="5" name="Google Shape;155;p4">
                <a:extLst>
                  <a:ext uri="{FF2B5EF4-FFF2-40B4-BE49-F238E27FC236}">
                    <a16:creationId xmlns:a16="http://schemas.microsoft.com/office/drawing/2014/main" id="{C81F06B9-311B-9038-E3D2-61423F15891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09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0940" extrusionOk="0">
                    <a:moveTo>
                      <a:pt x="406400" y="0"/>
                    </a:moveTo>
                    <a:cubicBezTo>
                      <a:pt x="181951" y="0"/>
                      <a:pt x="0" y="181535"/>
                      <a:pt x="0" y="405470"/>
                    </a:cubicBezTo>
                    <a:cubicBezTo>
                      <a:pt x="0" y="629405"/>
                      <a:pt x="181951" y="810940"/>
                      <a:pt x="406400" y="810940"/>
                    </a:cubicBezTo>
                    <a:cubicBezTo>
                      <a:pt x="630849" y="810940"/>
                      <a:pt x="812800" y="629405"/>
                      <a:pt x="812800" y="405470"/>
                    </a:cubicBezTo>
                    <a:cubicBezTo>
                      <a:pt x="812800" y="18153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56;p4">
                <a:extLst>
                  <a:ext uri="{FF2B5EF4-FFF2-40B4-BE49-F238E27FC236}">
                    <a16:creationId xmlns:a16="http://schemas.microsoft.com/office/drawing/2014/main" id="{67D71022-8C5D-E471-6F2C-D7B512309B81}"/>
                  </a:ext>
                </a:extLst>
              </p:cNvPr>
              <p:cNvSpPr txBox="1"/>
              <p:nvPr/>
            </p:nvSpPr>
            <p:spPr>
              <a:xfrm>
                <a:off x="76200" y="37926"/>
                <a:ext cx="660400" cy="696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250" tIns="41250" rIns="41250" bIns="412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" name="Google Shape;157;p4">
              <a:extLst>
                <a:ext uri="{FF2B5EF4-FFF2-40B4-BE49-F238E27FC236}">
                  <a16:creationId xmlns:a16="http://schemas.microsoft.com/office/drawing/2014/main" id="{9E46980A-BE56-32F2-9C7E-295941E93F12}"/>
                </a:ext>
              </a:extLst>
            </p:cNvPr>
            <p:cNvSpPr txBox="1"/>
            <p:nvPr/>
          </p:nvSpPr>
          <p:spPr>
            <a:xfrm>
              <a:off x="0" y="473133"/>
              <a:ext cx="2205641" cy="1439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97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08</a:t>
              </a:r>
              <a:endParaRPr dirty="0"/>
            </a:p>
          </p:txBody>
        </p:sp>
      </p:grpSp>
      <p:sp>
        <p:nvSpPr>
          <p:cNvPr id="8" name="Google Shape;165;p4">
            <a:extLst>
              <a:ext uri="{FF2B5EF4-FFF2-40B4-BE49-F238E27FC236}">
                <a16:creationId xmlns:a16="http://schemas.microsoft.com/office/drawing/2014/main" id="{19055385-99DA-BE8D-E327-04B827DA7AE2}"/>
              </a:ext>
            </a:extLst>
          </p:cNvPr>
          <p:cNvSpPr txBox="1"/>
          <p:nvPr/>
        </p:nvSpPr>
        <p:spPr>
          <a:xfrm>
            <a:off x="10142637" y="7975599"/>
            <a:ext cx="7506957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5000"/>
              </a:lnSpc>
            </a:pPr>
            <a:r>
              <a:rPr lang="es-ES" sz="3200" dirty="0">
                <a:solidFill>
                  <a:srgbClr val="00D6AD"/>
                </a:solidFill>
              </a:rPr>
              <a:t>Cultura de Seguridad del Paciente para la mejora de la calidad en la atención.</a:t>
            </a:r>
            <a:endParaRPr dirty="0">
              <a:solidFill>
                <a:srgbClr val="00D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2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/>
          <p:cNvSpPr/>
          <p:nvPr/>
        </p:nvSpPr>
        <p:spPr>
          <a:xfrm rot="-5400000" flipH="1">
            <a:off x="9370570" y="2252069"/>
            <a:ext cx="11087107" cy="6582970"/>
          </a:xfrm>
          <a:custGeom>
            <a:avLst/>
            <a:gdLst/>
            <a:ahLst/>
            <a:cxnLst/>
            <a:rect l="l" t="t" r="r" b="b"/>
            <a:pathLst>
              <a:path w="11087107" h="6582970" extrusionOk="0">
                <a:moveTo>
                  <a:pt x="11087108" y="0"/>
                </a:moveTo>
                <a:lnTo>
                  <a:pt x="0" y="0"/>
                </a:lnTo>
                <a:lnTo>
                  <a:pt x="0" y="6582970"/>
                </a:lnTo>
                <a:lnTo>
                  <a:pt x="11087108" y="6582970"/>
                </a:lnTo>
                <a:lnTo>
                  <a:pt x="1108710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181" name="Google Shape;181;p5"/>
          <p:cNvSpPr/>
          <p:nvPr/>
        </p:nvSpPr>
        <p:spPr>
          <a:xfrm>
            <a:off x="11820245" y="807474"/>
            <a:ext cx="5644578" cy="8229600"/>
          </a:xfrm>
          <a:custGeom>
            <a:avLst/>
            <a:gdLst/>
            <a:ahLst/>
            <a:cxnLst/>
            <a:rect l="l" t="t" r="r" b="b"/>
            <a:pathLst>
              <a:path w="874493" h="1274980" extrusionOk="0">
                <a:moveTo>
                  <a:pt x="31546" y="0"/>
                </a:moveTo>
                <a:lnTo>
                  <a:pt x="842947" y="0"/>
                </a:lnTo>
                <a:cubicBezTo>
                  <a:pt x="860369" y="0"/>
                  <a:pt x="874493" y="14124"/>
                  <a:pt x="874493" y="31546"/>
                </a:cubicBezTo>
                <a:lnTo>
                  <a:pt x="874493" y="1243434"/>
                </a:lnTo>
                <a:cubicBezTo>
                  <a:pt x="874493" y="1260857"/>
                  <a:pt x="860369" y="1274980"/>
                  <a:pt x="842947" y="1274980"/>
                </a:cubicBezTo>
                <a:lnTo>
                  <a:pt x="31546" y="1274980"/>
                </a:lnTo>
                <a:cubicBezTo>
                  <a:pt x="14124" y="1274980"/>
                  <a:pt x="0" y="1260857"/>
                  <a:pt x="0" y="1243434"/>
                </a:cubicBezTo>
                <a:lnTo>
                  <a:pt x="0" y="31546"/>
                </a:lnTo>
                <a:cubicBezTo>
                  <a:pt x="0" y="14124"/>
                  <a:pt x="14124" y="0"/>
                  <a:pt x="31546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06762" r="-10676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"/>
          <p:cNvSpPr txBox="1"/>
          <p:nvPr/>
        </p:nvSpPr>
        <p:spPr>
          <a:xfrm>
            <a:off x="1028700" y="1139251"/>
            <a:ext cx="1044332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ES" sz="3600" b="1" dirty="0">
                <a:solidFill>
                  <a:schemeClr val="accent4">
                    <a:lumMod val="75000"/>
                  </a:schemeClr>
                </a:solidFill>
              </a:rPr>
              <a:t>AESP 1. Identificación correcta del paciente</a:t>
            </a:r>
            <a:endParaRPr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83" name="Google Shape;183;p5"/>
          <p:cNvGrpSpPr/>
          <p:nvPr/>
        </p:nvGrpSpPr>
        <p:grpSpPr>
          <a:xfrm>
            <a:off x="3645467" y="9449310"/>
            <a:ext cx="10997067" cy="837690"/>
            <a:chOff x="0" y="-50365"/>
            <a:chExt cx="14662756" cy="1116919"/>
          </a:xfrm>
        </p:grpSpPr>
        <p:grpSp>
          <p:nvGrpSpPr>
            <p:cNvPr id="184" name="Google Shape;184;p5"/>
            <p:cNvGrpSpPr/>
            <p:nvPr/>
          </p:nvGrpSpPr>
          <p:grpSpPr>
            <a:xfrm>
              <a:off x="0" y="-50365"/>
              <a:ext cx="14662756" cy="1116919"/>
              <a:chOff x="0" y="-9525"/>
              <a:chExt cx="2773014" cy="211231"/>
            </a:xfrm>
          </p:grpSpPr>
          <p:sp>
            <p:nvSpPr>
              <p:cNvPr id="185" name="Google Shape;185;p5"/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49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6" name="Google Shape;186;p5"/>
              <p:cNvSpPr txBox="1"/>
              <p:nvPr/>
            </p:nvSpPr>
            <p:spPr>
              <a:xfrm>
                <a:off x="0" y="-9525"/>
                <a:ext cx="2773014" cy="211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7" name="Google Shape;187;p5"/>
            <p:cNvSpPr/>
            <p:nvPr/>
          </p:nvSpPr>
          <p:spPr>
            <a:xfrm>
              <a:off x="744847" y="332697"/>
              <a:ext cx="2570651" cy="675867"/>
            </a:xfrm>
            <a:custGeom>
              <a:avLst/>
              <a:gdLst/>
              <a:ahLst/>
              <a:cxnLst/>
              <a:rect l="l" t="t" r="r" b="b"/>
              <a:pathLst>
                <a:path w="2570651" h="675867" extrusionOk="0">
                  <a:moveTo>
                    <a:pt x="0" y="0"/>
                  </a:moveTo>
                  <a:lnTo>
                    <a:pt x="2570651" y="0"/>
                  </a:lnTo>
                  <a:lnTo>
                    <a:pt x="2570651" y="675867"/>
                  </a:lnTo>
                  <a:lnTo>
                    <a:pt x="0" y="6758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3361762" y="172443"/>
              <a:ext cx="3366883" cy="735196"/>
            </a:xfrm>
            <a:custGeom>
              <a:avLst/>
              <a:gdLst/>
              <a:ahLst/>
              <a:cxnLst/>
              <a:rect l="l" t="t" r="r" b="b"/>
              <a:pathLst>
                <a:path w="3366883" h="735196" extrusionOk="0">
                  <a:moveTo>
                    <a:pt x="0" y="0"/>
                  </a:moveTo>
                  <a:lnTo>
                    <a:pt x="3366883" y="0"/>
                  </a:lnTo>
                  <a:lnTo>
                    <a:pt x="3366883" y="735196"/>
                  </a:lnTo>
                  <a:lnTo>
                    <a:pt x="0" y="7351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6" b="-71158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629762" y="172443"/>
              <a:ext cx="2861156" cy="894111"/>
            </a:xfrm>
            <a:custGeom>
              <a:avLst/>
              <a:gdLst/>
              <a:ahLst/>
              <a:cxnLst/>
              <a:rect l="l" t="t" r="r" b="b"/>
              <a:pathLst>
                <a:path w="2861156" h="894111" extrusionOk="0">
                  <a:moveTo>
                    <a:pt x="0" y="0"/>
                  </a:moveTo>
                  <a:lnTo>
                    <a:pt x="2861156" y="0"/>
                  </a:lnTo>
                  <a:lnTo>
                    <a:pt x="2861156" y="894111"/>
                  </a:lnTo>
                  <a:lnTo>
                    <a:pt x="0" y="89411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9490918" y="253163"/>
              <a:ext cx="4971027" cy="755401"/>
            </a:xfrm>
            <a:custGeom>
              <a:avLst/>
              <a:gdLst/>
              <a:ahLst/>
              <a:cxnLst/>
              <a:rect l="l" t="t" r="r" b="b"/>
              <a:pathLst>
                <a:path w="4971027" h="755401" extrusionOk="0">
                  <a:moveTo>
                    <a:pt x="0" y="0"/>
                  </a:moveTo>
                  <a:lnTo>
                    <a:pt x="4971027" y="0"/>
                  </a:lnTo>
                  <a:lnTo>
                    <a:pt x="4971027" y="755401"/>
                  </a:lnTo>
                  <a:lnTo>
                    <a:pt x="0" y="7554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91" name="Google Shape;191;p5"/>
          <p:cNvSpPr/>
          <p:nvPr/>
        </p:nvSpPr>
        <p:spPr>
          <a:xfrm>
            <a:off x="0" y="0"/>
            <a:ext cx="3340922" cy="949379"/>
          </a:xfrm>
          <a:custGeom>
            <a:avLst/>
            <a:gdLst/>
            <a:ahLst/>
            <a:cxnLst/>
            <a:rect l="l" t="t" r="r" b="b"/>
            <a:pathLst>
              <a:path w="3340922" h="949379" extrusionOk="0">
                <a:moveTo>
                  <a:pt x="0" y="0"/>
                </a:moveTo>
                <a:lnTo>
                  <a:pt x="3340922" y="0"/>
                </a:lnTo>
                <a:lnTo>
                  <a:pt x="3340922" y="949379"/>
                </a:lnTo>
                <a:lnTo>
                  <a:pt x="0" y="9493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C317439-0D1B-533B-DDFD-406076187B9D}"/>
              </a:ext>
            </a:extLst>
          </p:cNvPr>
          <p:cNvSpPr txBox="1"/>
          <p:nvPr/>
        </p:nvSpPr>
        <p:spPr>
          <a:xfrm>
            <a:off x="844852" y="2066981"/>
            <a:ext cx="10627177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solidFill>
                  <a:schemeClr val="bg2"/>
                </a:solidFill>
              </a:rPr>
              <a:t>Importancia:</a:t>
            </a:r>
            <a:r>
              <a:rPr lang="es-MX" sz="3200" dirty="0">
                <a:solidFill>
                  <a:schemeClr val="bg2"/>
                </a:solidFill>
              </a:rPr>
              <a:t>Garantiza que cada procedimiento, medicamento o estudio se realice al </a:t>
            </a:r>
            <a:r>
              <a:rPr lang="es-MX" sz="3200" b="1" dirty="0">
                <a:solidFill>
                  <a:schemeClr val="bg2"/>
                </a:solidFill>
              </a:rPr>
              <a:t>paciente correcto</a:t>
            </a:r>
            <a:r>
              <a:rPr lang="es-MX" sz="3200" dirty="0">
                <a:solidFill>
                  <a:schemeClr val="bg2"/>
                </a:solidFill>
              </a:rPr>
              <a:t>, evitando errores graves y eventos adversos prevenibles.</a:t>
            </a:r>
          </a:p>
          <a:p>
            <a:pPr algn="just"/>
            <a:endParaRPr lang="es-MX" sz="3200" b="1" dirty="0">
              <a:solidFill>
                <a:schemeClr val="bg2"/>
              </a:solidFill>
            </a:endParaRPr>
          </a:p>
          <a:p>
            <a:pPr algn="just"/>
            <a:r>
              <a:rPr lang="es-ES" sz="3200" b="1" dirty="0">
                <a:solidFill>
                  <a:schemeClr val="bg2"/>
                </a:solidFill>
              </a:rPr>
              <a:t>¿Cómo aplicarlo en la clínica?</a:t>
            </a:r>
            <a:endParaRPr lang="es-ES" sz="3200" dirty="0">
              <a:solidFill>
                <a:schemeClr val="bg2"/>
              </a:solidFill>
            </a:endParaRPr>
          </a:p>
          <a:p>
            <a:pPr algn="just"/>
            <a:r>
              <a:rPr lang="es-ES" sz="3200" dirty="0">
                <a:solidFill>
                  <a:schemeClr val="bg2"/>
                </a:solidFill>
              </a:rPr>
              <a:t>Usar los identificadores (nombre completo y fecha de nacimiento y número de </a:t>
            </a:r>
            <a:r>
              <a:rPr lang="es-ES" sz="3200" dirty="0" err="1">
                <a:solidFill>
                  <a:schemeClr val="bg2"/>
                </a:solidFill>
              </a:rPr>
              <a:t>expedeinte</a:t>
            </a:r>
            <a:r>
              <a:rPr lang="es-ES" sz="3200" dirty="0">
                <a:solidFill>
                  <a:schemeClr val="bg2"/>
                </a:solidFill>
              </a:rPr>
              <a:t>).Verificar identidad antes de cualquier procedimiento, medicamento o estudio. Etiquetar correctamente muestras, estudios y expedientes.</a:t>
            </a:r>
          </a:p>
          <a:p>
            <a:pPr algn="just"/>
            <a:endParaRPr lang="es-ES" sz="3200" b="1" dirty="0">
              <a:solidFill>
                <a:schemeClr val="bg2"/>
              </a:solidFill>
            </a:endParaRPr>
          </a:p>
          <a:p>
            <a:pPr algn="just"/>
            <a:r>
              <a:rPr lang="es-ES" sz="3200" b="1" dirty="0">
                <a:solidFill>
                  <a:schemeClr val="bg2"/>
                </a:solidFill>
              </a:rPr>
              <a:t>Ejemplo práctico: </a:t>
            </a:r>
            <a:r>
              <a:rPr lang="es-ES" sz="3200" dirty="0">
                <a:solidFill>
                  <a:schemeClr val="bg2"/>
                </a:solidFill>
              </a:rPr>
              <a:t>Antes de administrar un medicamento, enfermería confirma nombre completo y fecha de nacimiento con la paciente y su expediente.</a:t>
            </a:r>
            <a:endParaRPr lang="es-MX" sz="3200" dirty="0">
              <a:solidFill>
                <a:schemeClr val="bg2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EC1B10-75C0-535E-165E-610D59C94E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85373" y="5261487"/>
            <a:ext cx="28575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813B7CE1-0F6A-2FF4-2E1D-3AE96F428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>
            <a:extLst>
              <a:ext uri="{FF2B5EF4-FFF2-40B4-BE49-F238E27FC236}">
                <a16:creationId xmlns:a16="http://schemas.microsoft.com/office/drawing/2014/main" id="{719619B8-6510-B0B7-A783-05C9CC51DE39}"/>
              </a:ext>
            </a:extLst>
          </p:cNvPr>
          <p:cNvSpPr/>
          <p:nvPr/>
        </p:nvSpPr>
        <p:spPr>
          <a:xfrm rot="-5400000" flipH="1">
            <a:off x="9370570" y="2252069"/>
            <a:ext cx="11087107" cy="6582970"/>
          </a:xfrm>
          <a:custGeom>
            <a:avLst/>
            <a:gdLst/>
            <a:ahLst/>
            <a:cxnLst/>
            <a:rect l="l" t="t" r="r" b="b"/>
            <a:pathLst>
              <a:path w="11087107" h="6582970" extrusionOk="0">
                <a:moveTo>
                  <a:pt x="11087108" y="0"/>
                </a:moveTo>
                <a:lnTo>
                  <a:pt x="0" y="0"/>
                </a:lnTo>
                <a:lnTo>
                  <a:pt x="0" y="6582970"/>
                </a:lnTo>
                <a:lnTo>
                  <a:pt x="11087108" y="6582970"/>
                </a:lnTo>
                <a:lnTo>
                  <a:pt x="1108710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56E69EFF-A52C-A46E-B8B9-8CF814879B99}"/>
              </a:ext>
            </a:extLst>
          </p:cNvPr>
          <p:cNvSpPr/>
          <p:nvPr/>
        </p:nvSpPr>
        <p:spPr>
          <a:xfrm>
            <a:off x="12091834" y="1028700"/>
            <a:ext cx="5644578" cy="8229600"/>
          </a:xfrm>
          <a:custGeom>
            <a:avLst/>
            <a:gdLst/>
            <a:ahLst/>
            <a:cxnLst/>
            <a:rect l="l" t="t" r="r" b="b"/>
            <a:pathLst>
              <a:path w="874493" h="1274980" extrusionOk="0">
                <a:moveTo>
                  <a:pt x="31546" y="0"/>
                </a:moveTo>
                <a:lnTo>
                  <a:pt x="842947" y="0"/>
                </a:lnTo>
                <a:cubicBezTo>
                  <a:pt x="860369" y="0"/>
                  <a:pt x="874493" y="14124"/>
                  <a:pt x="874493" y="31546"/>
                </a:cubicBezTo>
                <a:lnTo>
                  <a:pt x="874493" y="1243434"/>
                </a:lnTo>
                <a:cubicBezTo>
                  <a:pt x="874493" y="1260857"/>
                  <a:pt x="860369" y="1274980"/>
                  <a:pt x="842947" y="1274980"/>
                </a:cubicBezTo>
                <a:lnTo>
                  <a:pt x="31546" y="1274980"/>
                </a:lnTo>
                <a:cubicBezTo>
                  <a:pt x="14124" y="1274980"/>
                  <a:pt x="0" y="1260857"/>
                  <a:pt x="0" y="1243434"/>
                </a:cubicBezTo>
                <a:lnTo>
                  <a:pt x="0" y="31546"/>
                </a:lnTo>
                <a:cubicBezTo>
                  <a:pt x="0" y="14124"/>
                  <a:pt x="14124" y="0"/>
                  <a:pt x="31546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06762" r="-10676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">
            <a:extLst>
              <a:ext uri="{FF2B5EF4-FFF2-40B4-BE49-F238E27FC236}">
                <a16:creationId xmlns:a16="http://schemas.microsoft.com/office/drawing/2014/main" id="{81FF7FF9-4AA0-DDB8-66CC-067E771D490B}"/>
              </a:ext>
            </a:extLst>
          </p:cNvPr>
          <p:cNvSpPr txBox="1"/>
          <p:nvPr/>
        </p:nvSpPr>
        <p:spPr>
          <a:xfrm>
            <a:off x="844853" y="1028700"/>
            <a:ext cx="9734956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600" b="1" dirty="0">
                <a:solidFill>
                  <a:srgbClr val="7030A0"/>
                </a:solidFill>
              </a:rPr>
              <a:t>AESP 2. Comunicación efectiva</a:t>
            </a:r>
            <a:endParaRPr sz="800" b="1" dirty="0">
              <a:solidFill>
                <a:srgbClr val="7030A0"/>
              </a:solidFill>
            </a:endParaRPr>
          </a:p>
        </p:txBody>
      </p:sp>
      <p:grpSp>
        <p:nvGrpSpPr>
          <p:cNvPr id="183" name="Google Shape;183;p5">
            <a:extLst>
              <a:ext uri="{FF2B5EF4-FFF2-40B4-BE49-F238E27FC236}">
                <a16:creationId xmlns:a16="http://schemas.microsoft.com/office/drawing/2014/main" id="{3A97D2B0-C3E4-02AB-7CE9-4C98CE134F68}"/>
              </a:ext>
            </a:extLst>
          </p:cNvPr>
          <p:cNvGrpSpPr/>
          <p:nvPr/>
        </p:nvGrpSpPr>
        <p:grpSpPr>
          <a:xfrm>
            <a:off x="3645467" y="9449310"/>
            <a:ext cx="10997067" cy="837690"/>
            <a:chOff x="0" y="-50365"/>
            <a:chExt cx="14662756" cy="1116919"/>
          </a:xfrm>
        </p:grpSpPr>
        <p:grpSp>
          <p:nvGrpSpPr>
            <p:cNvPr id="184" name="Google Shape;184;p5">
              <a:extLst>
                <a:ext uri="{FF2B5EF4-FFF2-40B4-BE49-F238E27FC236}">
                  <a16:creationId xmlns:a16="http://schemas.microsoft.com/office/drawing/2014/main" id="{D6CC4012-464B-03A2-855F-D819A1C2F227}"/>
                </a:ext>
              </a:extLst>
            </p:cNvPr>
            <p:cNvGrpSpPr/>
            <p:nvPr/>
          </p:nvGrpSpPr>
          <p:grpSpPr>
            <a:xfrm>
              <a:off x="0" y="-50365"/>
              <a:ext cx="14662756" cy="1116919"/>
              <a:chOff x="0" y="-9525"/>
              <a:chExt cx="2773014" cy="211231"/>
            </a:xfrm>
          </p:grpSpPr>
          <p:sp>
            <p:nvSpPr>
              <p:cNvPr id="185" name="Google Shape;185;p5">
                <a:extLst>
                  <a:ext uri="{FF2B5EF4-FFF2-40B4-BE49-F238E27FC236}">
                    <a16:creationId xmlns:a16="http://schemas.microsoft.com/office/drawing/2014/main" id="{C80C9710-E2D6-56A3-0FF8-5690BEECC978}"/>
                  </a:ext>
                </a:extLst>
              </p:cNvPr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49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6" name="Google Shape;186;p5">
                <a:extLst>
                  <a:ext uri="{FF2B5EF4-FFF2-40B4-BE49-F238E27FC236}">
                    <a16:creationId xmlns:a16="http://schemas.microsoft.com/office/drawing/2014/main" id="{AD35179C-E41D-5B17-481B-C8C05E60A078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2773014" cy="211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7" name="Google Shape;187;p5">
              <a:extLst>
                <a:ext uri="{FF2B5EF4-FFF2-40B4-BE49-F238E27FC236}">
                  <a16:creationId xmlns:a16="http://schemas.microsoft.com/office/drawing/2014/main" id="{4033DA57-8DB8-0948-4840-94913B2EB563}"/>
                </a:ext>
              </a:extLst>
            </p:cNvPr>
            <p:cNvSpPr/>
            <p:nvPr/>
          </p:nvSpPr>
          <p:spPr>
            <a:xfrm>
              <a:off x="744847" y="332697"/>
              <a:ext cx="2570651" cy="675867"/>
            </a:xfrm>
            <a:custGeom>
              <a:avLst/>
              <a:gdLst/>
              <a:ahLst/>
              <a:cxnLst/>
              <a:rect l="l" t="t" r="r" b="b"/>
              <a:pathLst>
                <a:path w="2570651" h="675867" extrusionOk="0">
                  <a:moveTo>
                    <a:pt x="0" y="0"/>
                  </a:moveTo>
                  <a:lnTo>
                    <a:pt x="2570651" y="0"/>
                  </a:lnTo>
                  <a:lnTo>
                    <a:pt x="2570651" y="675867"/>
                  </a:lnTo>
                  <a:lnTo>
                    <a:pt x="0" y="6758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88" name="Google Shape;188;p5">
              <a:extLst>
                <a:ext uri="{FF2B5EF4-FFF2-40B4-BE49-F238E27FC236}">
                  <a16:creationId xmlns:a16="http://schemas.microsoft.com/office/drawing/2014/main" id="{90DA052A-2616-E8FE-F05F-EE916ED50C1A}"/>
                </a:ext>
              </a:extLst>
            </p:cNvPr>
            <p:cNvSpPr/>
            <p:nvPr/>
          </p:nvSpPr>
          <p:spPr>
            <a:xfrm>
              <a:off x="3361762" y="172443"/>
              <a:ext cx="3366883" cy="735196"/>
            </a:xfrm>
            <a:custGeom>
              <a:avLst/>
              <a:gdLst/>
              <a:ahLst/>
              <a:cxnLst/>
              <a:rect l="l" t="t" r="r" b="b"/>
              <a:pathLst>
                <a:path w="3366883" h="735196" extrusionOk="0">
                  <a:moveTo>
                    <a:pt x="0" y="0"/>
                  </a:moveTo>
                  <a:lnTo>
                    <a:pt x="3366883" y="0"/>
                  </a:lnTo>
                  <a:lnTo>
                    <a:pt x="3366883" y="735196"/>
                  </a:lnTo>
                  <a:lnTo>
                    <a:pt x="0" y="7351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6" b="-71158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174BECB4-5D37-F7F0-73CF-04DA9301733B}"/>
                </a:ext>
              </a:extLst>
            </p:cNvPr>
            <p:cNvSpPr/>
            <p:nvPr/>
          </p:nvSpPr>
          <p:spPr>
            <a:xfrm>
              <a:off x="6629762" y="172443"/>
              <a:ext cx="2861156" cy="894111"/>
            </a:xfrm>
            <a:custGeom>
              <a:avLst/>
              <a:gdLst/>
              <a:ahLst/>
              <a:cxnLst/>
              <a:rect l="l" t="t" r="r" b="b"/>
              <a:pathLst>
                <a:path w="2861156" h="894111" extrusionOk="0">
                  <a:moveTo>
                    <a:pt x="0" y="0"/>
                  </a:moveTo>
                  <a:lnTo>
                    <a:pt x="2861156" y="0"/>
                  </a:lnTo>
                  <a:lnTo>
                    <a:pt x="2861156" y="894111"/>
                  </a:lnTo>
                  <a:lnTo>
                    <a:pt x="0" y="89411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90" name="Google Shape;190;p5">
              <a:extLst>
                <a:ext uri="{FF2B5EF4-FFF2-40B4-BE49-F238E27FC236}">
                  <a16:creationId xmlns:a16="http://schemas.microsoft.com/office/drawing/2014/main" id="{1A7C450D-7B83-DFCD-A81B-995C42416173}"/>
                </a:ext>
              </a:extLst>
            </p:cNvPr>
            <p:cNvSpPr/>
            <p:nvPr/>
          </p:nvSpPr>
          <p:spPr>
            <a:xfrm>
              <a:off x="9490918" y="253163"/>
              <a:ext cx="4971027" cy="755401"/>
            </a:xfrm>
            <a:custGeom>
              <a:avLst/>
              <a:gdLst/>
              <a:ahLst/>
              <a:cxnLst/>
              <a:rect l="l" t="t" r="r" b="b"/>
              <a:pathLst>
                <a:path w="4971027" h="755401" extrusionOk="0">
                  <a:moveTo>
                    <a:pt x="0" y="0"/>
                  </a:moveTo>
                  <a:lnTo>
                    <a:pt x="4971027" y="0"/>
                  </a:lnTo>
                  <a:lnTo>
                    <a:pt x="4971027" y="755401"/>
                  </a:lnTo>
                  <a:lnTo>
                    <a:pt x="0" y="7554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91" name="Google Shape;191;p5">
            <a:extLst>
              <a:ext uri="{FF2B5EF4-FFF2-40B4-BE49-F238E27FC236}">
                <a16:creationId xmlns:a16="http://schemas.microsoft.com/office/drawing/2014/main" id="{836568B7-07BA-4E7B-00AE-C9D71912941B}"/>
              </a:ext>
            </a:extLst>
          </p:cNvPr>
          <p:cNvSpPr/>
          <p:nvPr/>
        </p:nvSpPr>
        <p:spPr>
          <a:xfrm>
            <a:off x="0" y="0"/>
            <a:ext cx="3340922" cy="949379"/>
          </a:xfrm>
          <a:custGeom>
            <a:avLst/>
            <a:gdLst/>
            <a:ahLst/>
            <a:cxnLst/>
            <a:rect l="l" t="t" r="r" b="b"/>
            <a:pathLst>
              <a:path w="3340922" h="949379" extrusionOk="0">
                <a:moveTo>
                  <a:pt x="0" y="0"/>
                </a:moveTo>
                <a:lnTo>
                  <a:pt x="3340922" y="0"/>
                </a:lnTo>
                <a:lnTo>
                  <a:pt x="3340922" y="949379"/>
                </a:lnTo>
                <a:lnTo>
                  <a:pt x="0" y="9493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A311FB-E63E-E283-7D69-04CDA33DD723}"/>
              </a:ext>
            </a:extLst>
          </p:cNvPr>
          <p:cNvSpPr txBox="1"/>
          <p:nvPr/>
        </p:nvSpPr>
        <p:spPr>
          <a:xfrm>
            <a:off x="844853" y="2066981"/>
            <a:ext cx="10777784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solidFill>
                  <a:schemeClr val="bg2"/>
                </a:solidFill>
              </a:rPr>
              <a:t>Importancia: </a:t>
            </a:r>
            <a:r>
              <a:rPr lang="es-ES" sz="3200" dirty="0">
                <a:solidFill>
                  <a:schemeClr val="bg2"/>
                </a:solidFill>
              </a:rPr>
              <a:t>Reduce errores clínicos derivados de </a:t>
            </a:r>
            <a:r>
              <a:rPr lang="es-ES" sz="3200" b="1" dirty="0">
                <a:solidFill>
                  <a:schemeClr val="bg2"/>
                </a:solidFill>
              </a:rPr>
              <a:t>información incompleta, confusa o mal transmitida</a:t>
            </a:r>
            <a:r>
              <a:rPr lang="es-ES" sz="3200" dirty="0">
                <a:solidFill>
                  <a:schemeClr val="bg2"/>
                </a:solidFill>
              </a:rPr>
              <a:t>, mejorando la continuidad de la atención.</a:t>
            </a:r>
          </a:p>
          <a:p>
            <a:pPr algn="just"/>
            <a:endParaRPr lang="es-MX" sz="3200" b="1" dirty="0">
              <a:solidFill>
                <a:schemeClr val="bg2"/>
              </a:solidFill>
            </a:endParaRPr>
          </a:p>
          <a:p>
            <a:pPr algn="just"/>
            <a:r>
              <a:rPr lang="es-ES" sz="3200" b="1" dirty="0">
                <a:solidFill>
                  <a:schemeClr val="bg2"/>
                </a:solidFill>
              </a:rPr>
              <a:t>¿Cómo aplicarlo en la clínica?</a:t>
            </a:r>
            <a:endParaRPr lang="es-ES" sz="3200" dirty="0">
              <a:solidFill>
                <a:schemeClr val="bg2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2"/>
                </a:solidFill>
              </a:rPr>
              <a:t>Indicación médica clara, legible y completa. Confirmación verbal de órdenes críticas (lectura de retorno).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2"/>
                </a:solidFill>
              </a:rPr>
              <a:t>Entrega-recepción estructurada entre turnos o servicios.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2"/>
                </a:solidFill>
              </a:rPr>
              <a:t>Uso de formatos estandarizados.</a:t>
            </a:r>
          </a:p>
          <a:p>
            <a:pPr algn="just"/>
            <a:endParaRPr lang="es-ES" sz="3200" b="1" dirty="0">
              <a:solidFill>
                <a:schemeClr val="bg2"/>
              </a:solidFill>
            </a:endParaRPr>
          </a:p>
          <a:p>
            <a:pPr algn="just"/>
            <a:r>
              <a:rPr lang="es-ES" sz="3200" b="1" dirty="0">
                <a:solidFill>
                  <a:schemeClr val="bg2"/>
                </a:solidFill>
              </a:rPr>
              <a:t>Ejemplo práctico: </a:t>
            </a:r>
            <a:r>
              <a:rPr lang="es-ES" sz="3200" dirty="0">
                <a:solidFill>
                  <a:schemeClr val="bg2"/>
                </a:solidFill>
              </a:rPr>
              <a:t>El médico indica un medicamento de forma verbal y la enfermera repite dosis, vía y horario para confirmar.</a:t>
            </a:r>
            <a:endParaRPr lang="es-MX" sz="3200" dirty="0">
              <a:solidFill>
                <a:schemeClr val="bg2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32435E6-C8CE-1562-8358-6FB22246BC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45497" y="5543554"/>
            <a:ext cx="2725533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0070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B4F1E56D-D709-B429-41E8-9E473F996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>
            <a:extLst>
              <a:ext uri="{FF2B5EF4-FFF2-40B4-BE49-F238E27FC236}">
                <a16:creationId xmlns:a16="http://schemas.microsoft.com/office/drawing/2014/main" id="{99F58940-93F0-C3C0-1FF5-76C3DC685423}"/>
              </a:ext>
            </a:extLst>
          </p:cNvPr>
          <p:cNvSpPr/>
          <p:nvPr/>
        </p:nvSpPr>
        <p:spPr>
          <a:xfrm rot="-5400000" flipH="1">
            <a:off x="9370570" y="2252069"/>
            <a:ext cx="11087107" cy="6582970"/>
          </a:xfrm>
          <a:custGeom>
            <a:avLst/>
            <a:gdLst/>
            <a:ahLst/>
            <a:cxnLst/>
            <a:rect l="l" t="t" r="r" b="b"/>
            <a:pathLst>
              <a:path w="11087107" h="6582970" extrusionOk="0">
                <a:moveTo>
                  <a:pt x="11087108" y="0"/>
                </a:moveTo>
                <a:lnTo>
                  <a:pt x="0" y="0"/>
                </a:lnTo>
                <a:lnTo>
                  <a:pt x="0" y="6582970"/>
                </a:lnTo>
                <a:lnTo>
                  <a:pt x="11087108" y="6582970"/>
                </a:lnTo>
                <a:lnTo>
                  <a:pt x="1108710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BA3CDF43-F2A9-2063-23FC-3FE34C23E13A}"/>
              </a:ext>
            </a:extLst>
          </p:cNvPr>
          <p:cNvSpPr/>
          <p:nvPr/>
        </p:nvSpPr>
        <p:spPr>
          <a:xfrm>
            <a:off x="11820245" y="1009919"/>
            <a:ext cx="5644578" cy="8229600"/>
          </a:xfrm>
          <a:custGeom>
            <a:avLst/>
            <a:gdLst/>
            <a:ahLst/>
            <a:cxnLst/>
            <a:rect l="l" t="t" r="r" b="b"/>
            <a:pathLst>
              <a:path w="874493" h="1274980" extrusionOk="0">
                <a:moveTo>
                  <a:pt x="31546" y="0"/>
                </a:moveTo>
                <a:lnTo>
                  <a:pt x="842947" y="0"/>
                </a:lnTo>
                <a:cubicBezTo>
                  <a:pt x="860369" y="0"/>
                  <a:pt x="874493" y="14124"/>
                  <a:pt x="874493" y="31546"/>
                </a:cubicBezTo>
                <a:lnTo>
                  <a:pt x="874493" y="1243434"/>
                </a:lnTo>
                <a:cubicBezTo>
                  <a:pt x="874493" y="1260857"/>
                  <a:pt x="860369" y="1274980"/>
                  <a:pt x="842947" y="1274980"/>
                </a:cubicBezTo>
                <a:lnTo>
                  <a:pt x="31546" y="1274980"/>
                </a:lnTo>
                <a:cubicBezTo>
                  <a:pt x="14124" y="1274980"/>
                  <a:pt x="0" y="1260857"/>
                  <a:pt x="0" y="1243434"/>
                </a:cubicBezTo>
                <a:lnTo>
                  <a:pt x="0" y="31546"/>
                </a:lnTo>
                <a:cubicBezTo>
                  <a:pt x="0" y="14124"/>
                  <a:pt x="14124" y="0"/>
                  <a:pt x="31546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06762" r="-10676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">
            <a:extLst>
              <a:ext uri="{FF2B5EF4-FFF2-40B4-BE49-F238E27FC236}">
                <a16:creationId xmlns:a16="http://schemas.microsoft.com/office/drawing/2014/main" id="{59ABA8FC-D666-2C3D-58E7-E7CE562B51D2}"/>
              </a:ext>
            </a:extLst>
          </p:cNvPr>
          <p:cNvSpPr txBox="1"/>
          <p:nvPr/>
        </p:nvSpPr>
        <p:spPr>
          <a:xfrm>
            <a:off x="1028700" y="1009919"/>
            <a:ext cx="1042231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ES" sz="3600" b="1" dirty="0">
                <a:solidFill>
                  <a:srgbClr val="7030A0"/>
                </a:solidFill>
              </a:rPr>
              <a:t>AESP 3. Seguridad en el proceso de medicación</a:t>
            </a:r>
            <a:endParaRPr sz="800" b="1" dirty="0">
              <a:solidFill>
                <a:srgbClr val="7030A0"/>
              </a:solidFill>
            </a:endParaRPr>
          </a:p>
        </p:txBody>
      </p:sp>
      <p:grpSp>
        <p:nvGrpSpPr>
          <p:cNvPr id="183" name="Google Shape;183;p5">
            <a:extLst>
              <a:ext uri="{FF2B5EF4-FFF2-40B4-BE49-F238E27FC236}">
                <a16:creationId xmlns:a16="http://schemas.microsoft.com/office/drawing/2014/main" id="{F699A9CA-288D-F9C5-ADC5-7EE3D48F9523}"/>
              </a:ext>
            </a:extLst>
          </p:cNvPr>
          <p:cNvGrpSpPr/>
          <p:nvPr/>
        </p:nvGrpSpPr>
        <p:grpSpPr>
          <a:xfrm>
            <a:off x="3645467" y="9449310"/>
            <a:ext cx="10997067" cy="837690"/>
            <a:chOff x="0" y="-50365"/>
            <a:chExt cx="14662756" cy="1116919"/>
          </a:xfrm>
        </p:grpSpPr>
        <p:grpSp>
          <p:nvGrpSpPr>
            <p:cNvPr id="184" name="Google Shape;184;p5">
              <a:extLst>
                <a:ext uri="{FF2B5EF4-FFF2-40B4-BE49-F238E27FC236}">
                  <a16:creationId xmlns:a16="http://schemas.microsoft.com/office/drawing/2014/main" id="{182880A0-C3DE-2CB2-9B0A-8F4DCE98427C}"/>
                </a:ext>
              </a:extLst>
            </p:cNvPr>
            <p:cNvGrpSpPr/>
            <p:nvPr/>
          </p:nvGrpSpPr>
          <p:grpSpPr>
            <a:xfrm>
              <a:off x="0" y="-50365"/>
              <a:ext cx="14662756" cy="1116919"/>
              <a:chOff x="0" y="-9525"/>
              <a:chExt cx="2773014" cy="211231"/>
            </a:xfrm>
          </p:grpSpPr>
          <p:sp>
            <p:nvSpPr>
              <p:cNvPr id="185" name="Google Shape;185;p5">
                <a:extLst>
                  <a:ext uri="{FF2B5EF4-FFF2-40B4-BE49-F238E27FC236}">
                    <a16:creationId xmlns:a16="http://schemas.microsoft.com/office/drawing/2014/main" id="{74C72DF0-F440-FAEA-7617-68DE0086D2BE}"/>
                  </a:ext>
                </a:extLst>
              </p:cNvPr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49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6" name="Google Shape;186;p5">
                <a:extLst>
                  <a:ext uri="{FF2B5EF4-FFF2-40B4-BE49-F238E27FC236}">
                    <a16:creationId xmlns:a16="http://schemas.microsoft.com/office/drawing/2014/main" id="{0B1D8268-480F-13F7-F153-DBD77799B80C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2773014" cy="211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7" name="Google Shape;187;p5">
              <a:extLst>
                <a:ext uri="{FF2B5EF4-FFF2-40B4-BE49-F238E27FC236}">
                  <a16:creationId xmlns:a16="http://schemas.microsoft.com/office/drawing/2014/main" id="{23846C04-95F9-58D5-10CF-406EF3C3A4CC}"/>
                </a:ext>
              </a:extLst>
            </p:cNvPr>
            <p:cNvSpPr/>
            <p:nvPr/>
          </p:nvSpPr>
          <p:spPr>
            <a:xfrm>
              <a:off x="744847" y="332697"/>
              <a:ext cx="2570651" cy="675867"/>
            </a:xfrm>
            <a:custGeom>
              <a:avLst/>
              <a:gdLst/>
              <a:ahLst/>
              <a:cxnLst/>
              <a:rect l="l" t="t" r="r" b="b"/>
              <a:pathLst>
                <a:path w="2570651" h="675867" extrusionOk="0">
                  <a:moveTo>
                    <a:pt x="0" y="0"/>
                  </a:moveTo>
                  <a:lnTo>
                    <a:pt x="2570651" y="0"/>
                  </a:lnTo>
                  <a:lnTo>
                    <a:pt x="2570651" y="675867"/>
                  </a:lnTo>
                  <a:lnTo>
                    <a:pt x="0" y="6758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88" name="Google Shape;188;p5">
              <a:extLst>
                <a:ext uri="{FF2B5EF4-FFF2-40B4-BE49-F238E27FC236}">
                  <a16:creationId xmlns:a16="http://schemas.microsoft.com/office/drawing/2014/main" id="{0C57B242-B7CD-2868-8477-5BAE737B89DA}"/>
                </a:ext>
              </a:extLst>
            </p:cNvPr>
            <p:cNvSpPr/>
            <p:nvPr/>
          </p:nvSpPr>
          <p:spPr>
            <a:xfrm>
              <a:off x="3361762" y="172443"/>
              <a:ext cx="3366883" cy="735196"/>
            </a:xfrm>
            <a:custGeom>
              <a:avLst/>
              <a:gdLst/>
              <a:ahLst/>
              <a:cxnLst/>
              <a:rect l="l" t="t" r="r" b="b"/>
              <a:pathLst>
                <a:path w="3366883" h="735196" extrusionOk="0">
                  <a:moveTo>
                    <a:pt x="0" y="0"/>
                  </a:moveTo>
                  <a:lnTo>
                    <a:pt x="3366883" y="0"/>
                  </a:lnTo>
                  <a:lnTo>
                    <a:pt x="3366883" y="735196"/>
                  </a:lnTo>
                  <a:lnTo>
                    <a:pt x="0" y="7351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6" b="-71158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882C7C17-494A-E120-B662-E608D905F47A}"/>
                </a:ext>
              </a:extLst>
            </p:cNvPr>
            <p:cNvSpPr/>
            <p:nvPr/>
          </p:nvSpPr>
          <p:spPr>
            <a:xfrm>
              <a:off x="6629762" y="172443"/>
              <a:ext cx="2861156" cy="894111"/>
            </a:xfrm>
            <a:custGeom>
              <a:avLst/>
              <a:gdLst/>
              <a:ahLst/>
              <a:cxnLst/>
              <a:rect l="l" t="t" r="r" b="b"/>
              <a:pathLst>
                <a:path w="2861156" h="894111" extrusionOk="0">
                  <a:moveTo>
                    <a:pt x="0" y="0"/>
                  </a:moveTo>
                  <a:lnTo>
                    <a:pt x="2861156" y="0"/>
                  </a:lnTo>
                  <a:lnTo>
                    <a:pt x="2861156" y="894111"/>
                  </a:lnTo>
                  <a:lnTo>
                    <a:pt x="0" y="89411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90" name="Google Shape;190;p5">
              <a:extLst>
                <a:ext uri="{FF2B5EF4-FFF2-40B4-BE49-F238E27FC236}">
                  <a16:creationId xmlns:a16="http://schemas.microsoft.com/office/drawing/2014/main" id="{AC367FB2-056A-2EE3-8E21-EAF5B964DDFF}"/>
                </a:ext>
              </a:extLst>
            </p:cNvPr>
            <p:cNvSpPr/>
            <p:nvPr/>
          </p:nvSpPr>
          <p:spPr>
            <a:xfrm>
              <a:off x="9490918" y="253163"/>
              <a:ext cx="4971027" cy="755401"/>
            </a:xfrm>
            <a:custGeom>
              <a:avLst/>
              <a:gdLst/>
              <a:ahLst/>
              <a:cxnLst/>
              <a:rect l="l" t="t" r="r" b="b"/>
              <a:pathLst>
                <a:path w="4971027" h="755401" extrusionOk="0">
                  <a:moveTo>
                    <a:pt x="0" y="0"/>
                  </a:moveTo>
                  <a:lnTo>
                    <a:pt x="4971027" y="0"/>
                  </a:lnTo>
                  <a:lnTo>
                    <a:pt x="4971027" y="755401"/>
                  </a:lnTo>
                  <a:lnTo>
                    <a:pt x="0" y="7554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91" name="Google Shape;191;p5">
            <a:extLst>
              <a:ext uri="{FF2B5EF4-FFF2-40B4-BE49-F238E27FC236}">
                <a16:creationId xmlns:a16="http://schemas.microsoft.com/office/drawing/2014/main" id="{9614435F-6EA1-A392-42FB-C51F207499EC}"/>
              </a:ext>
            </a:extLst>
          </p:cNvPr>
          <p:cNvSpPr/>
          <p:nvPr/>
        </p:nvSpPr>
        <p:spPr>
          <a:xfrm>
            <a:off x="0" y="0"/>
            <a:ext cx="3340922" cy="949379"/>
          </a:xfrm>
          <a:custGeom>
            <a:avLst/>
            <a:gdLst/>
            <a:ahLst/>
            <a:cxnLst/>
            <a:rect l="l" t="t" r="r" b="b"/>
            <a:pathLst>
              <a:path w="3340922" h="949379" extrusionOk="0">
                <a:moveTo>
                  <a:pt x="0" y="0"/>
                </a:moveTo>
                <a:lnTo>
                  <a:pt x="3340922" y="0"/>
                </a:lnTo>
                <a:lnTo>
                  <a:pt x="3340922" y="949379"/>
                </a:lnTo>
                <a:lnTo>
                  <a:pt x="0" y="9493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15A7D0-665F-B90D-2323-21C1F7EE4ABA}"/>
              </a:ext>
            </a:extLst>
          </p:cNvPr>
          <p:cNvSpPr txBox="1"/>
          <p:nvPr/>
        </p:nvSpPr>
        <p:spPr>
          <a:xfrm>
            <a:off x="844852" y="2066981"/>
            <a:ext cx="10627177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solidFill>
                  <a:schemeClr val="bg2"/>
                </a:solidFill>
              </a:rPr>
              <a:t>Importancia: </a:t>
            </a:r>
            <a:r>
              <a:rPr lang="es-ES" sz="3200" dirty="0">
                <a:solidFill>
                  <a:schemeClr val="bg2"/>
                </a:solidFill>
              </a:rPr>
              <a:t>Previene errores de prescripción, dispensación y administración que pueden causar daño al paciente.</a:t>
            </a:r>
          </a:p>
          <a:p>
            <a:pPr algn="just"/>
            <a:endParaRPr lang="es-ES" sz="3200" b="1" dirty="0">
              <a:solidFill>
                <a:schemeClr val="bg2"/>
              </a:solidFill>
            </a:endParaRPr>
          </a:p>
          <a:p>
            <a:pPr algn="just"/>
            <a:r>
              <a:rPr lang="es-ES" sz="3200" b="1" dirty="0">
                <a:solidFill>
                  <a:schemeClr val="bg2"/>
                </a:solidFill>
              </a:rPr>
              <a:t>¿Cómo aplicarlo en la clínica?</a:t>
            </a:r>
            <a:endParaRPr lang="es-ES" sz="3200" dirty="0">
              <a:solidFill>
                <a:schemeClr val="bg2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2"/>
                </a:solidFill>
              </a:rPr>
              <a:t>Aplicar los correctos de medicación (paciente, medicamento, dosis, vía, hora, registro, etc.).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2"/>
                </a:solidFill>
              </a:rPr>
              <a:t>Identificar medicamentos de alto riesgo y LASA.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2"/>
                </a:solidFill>
              </a:rPr>
              <a:t>Almacenamiento seguro y etiquetado adecuado.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2"/>
                </a:solidFill>
              </a:rPr>
              <a:t>Doble verificación en medicamentos críticos.</a:t>
            </a:r>
          </a:p>
          <a:p>
            <a:pPr algn="just"/>
            <a:endParaRPr lang="es-ES" sz="3200" b="1" dirty="0">
              <a:solidFill>
                <a:schemeClr val="bg2"/>
              </a:solidFill>
            </a:endParaRPr>
          </a:p>
          <a:p>
            <a:pPr algn="just"/>
            <a:r>
              <a:rPr lang="es-ES" sz="3200" b="1" dirty="0">
                <a:solidFill>
                  <a:schemeClr val="bg2"/>
                </a:solidFill>
              </a:rPr>
              <a:t>Ejemplo práctico: </a:t>
            </a:r>
            <a:r>
              <a:rPr lang="es-ES" sz="3200" dirty="0">
                <a:solidFill>
                  <a:schemeClr val="bg2"/>
                </a:solidFill>
              </a:rPr>
              <a:t>Antes de administrar un sedante, se verifica dosis, paciente y caducidad con doble revisión.</a:t>
            </a:r>
            <a:endParaRPr lang="es-MX" sz="3200" dirty="0">
              <a:solidFill>
                <a:schemeClr val="bg2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D8A337E-1F92-5679-A6DA-A1C4BF1270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91055" y="5328771"/>
            <a:ext cx="2846135" cy="1859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5475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625659C1-B9DC-1A4B-DA7D-B58473738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>
            <a:extLst>
              <a:ext uri="{FF2B5EF4-FFF2-40B4-BE49-F238E27FC236}">
                <a16:creationId xmlns:a16="http://schemas.microsoft.com/office/drawing/2014/main" id="{4C381094-C032-6979-D3CF-D710DE0C2175}"/>
              </a:ext>
            </a:extLst>
          </p:cNvPr>
          <p:cNvSpPr/>
          <p:nvPr/>
        </p:nvSpPr>
        <p:spPr>
          <a:xfrm rot="-5400000" flipH="1">
            <a:off x="9370570" y="2252069"/>
            <a:ext cx="11087107" cy="6582970"/>
          </a:xfrm>
          <a:custGeom>
            <a:avLst/>
            <a:gdLst/>
            <a:ahLst/>
            <a:cxnLst/>
            <a:rect l="l" t="t" r="r" b="b"/>
            <a:pathLst>
              <a:path w="11087107" h="6582970" extrusionOk="0">
                <a:moveTo>
                  <a:pt x="11087108" y="0"/>
                </a:moveTo>
                <a:lnTo>
                  <a:pt x="0" y="0"/>
                </a:lnTo>
                <a:lnTo>
                  <a:pt x="0" y="6582970"/>
                </a:lnTo>
                <a:lnTo>
                  <a:pt x="11087108" y="6582970"/>
                </a:lnTo>
                <a:lnTo>
                  <a:pt x="1108710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6D866E35-FC34-30ED-F764-BDA998AFC1AC}"/>
              </a:ext>
            </a:extLst>
          </p:cNvPr>
          <p:cNvSpPr/>
          <p:nvPr/>
        </p:nvSpPr>
        <p:spPr>
          <a:xfrm>
            <a:off x="12091834" y="949379"/>
            <a:ext cx="5644578" cy="8229600"/>
          </a:xfrm>
          <a:custGeom>
            <a:avLst/>
            <a:gdLst/>
            <a:ahLst/>
            <a:cxnLst/>
            <a:rect l="l" t="t" r="r" b="b"/>
            <a:pathLst>
              <a:path w="874493" h="1274980" extrusionOk="0">
                <a:moveTo>
                  <a:pt x="31546" y="0"/>
                </a:moveTo>
                <a:lnTo>
                  <a:pt x="842947" y="0"/>
                </a:lnTo>
                <a:cubicBezTo>
                  <a:pt x="860369" y="0"/>
                  <a:pt x="874493" y="14124"/>
                  <a:pt x="874493" y="31546"/>
                </a:cubicBezTo>
                <a:lnTo>
                  <a:pt x="874493" y="1243434"/>
                </a:lnTo>
                <a:cubicBezTo>
                  <a:pt x="874493" y="1260857"/>
                  <a:pt x="860369" y="1274980"/>
                  <a:pt x="842947" y="1274980"/>
                </a:cubicBezTo>
                <a:lnTo>
                  <a:pt x="31546" y="1274980"/>
                </a:lnTo>
                <a:cubicBezTo>
                  <a:pt x="14124" y="1274980"/>
                  <a:pt x="0" y="1260857"/>
                  <a:pt x="0" y="1243434"/>
                </a:cubicBezTo>
                <a:lnTo>
                  <a:pt x="0" y="31546"/>
                </a:lnTo>
                <a:cubicBezTo>
                  <a:pt x="0" y="14124"/>
                  <a:pt x="14124" y="0"/>
                  <a:pt x="31546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06762" r="-10676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">
            <a:extLst>
              <a:ext uri="{FF2B5EF4-FFF2-40B4-BE49-F238E27FC236}">
                <a16:creationId xmlns:a16="http://schemas.microsoft.com/office/drawing/2014/main" id="{F4A9093E-E156-DB25-7C34-0BEA9708FF68}"/>
              </a:ext>
            </a:extLst>
          </p:cNvPr>
          <p:cNvSpPr txBox="1"/>
          <p:nvPr/>
        </p:nvSpPr>
        <p:spPr>
          <a:xfrm>
            <a:off x="1028700" y="1009919"/>
            <a:ext cx="1042231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ES" sz="3600" b="1" dirty="0">
                <a:solidFill>
                  <a:srgbClr val="7030A0"/>
                </a:solidFill>
              </a:rPr>
              <a:t>AESP 4. Seguridad en los procedimientos</a:t>
            </a:r>
            <a:endParaRPr sz="800" b="1" dirty="0">
              <a:solidFill>
                <a:srgbClr val="7030A0"/>
              </a:solidFill>
            </a:endParaRPr>
          </a:p>
        </p:txBody>
      </p:sp>
      <p:grpSp>
        <p:nvGrpSpPr>
          <p:cNvPr id="183" name="Google Shape;183;p5">
            <a:extLst>
              <a:ext uri="{FF2B5EF4-FFF2-40B4-BE49-F238E27FC236}">
                <a16:creationId xmlns:a16="http://schemas.microsoft.com/office/drawing/2014/main" id="{61D7F9EF-9382-DC17-810F-978EAF2D1FE1}"/>
              </a:ext>
            </a:extLst>
          </p:cNvPr>
          <p:cNvGrpSpPr/>
          <p:nvPr/>
        </p:nvGrpSpPr>
        <p:grpSpPr>
          <a:xfrm>
            <a:off x="3645467" y="9449310"/>
            <a:ext cx="10997067" cy="837690"/>
            <a:chOff x="0" y="-50365"/>
            <a:chExt cx="14662756" cy="1116919"/>
          </a:xfrm>
        </p:grpSpPr>
        <p:grpSp>
          <p:nvGrpSpPr>
            <p:cNvPr id="184" name="Google Shape;184;p5">
              <a:extLst>
                <a:ext uri="{FF2B5EF4-FFF2-40B4-BE49-F238E27FC236}">
                  <a16:creationId xmlns:a16="http://schemas.microsoft.com/office/drawing/2014/main" id="{9D7F38DC-7357-DD19-5B4E-0B74229CBB9E}"/>
                </a:ext>
              </a:extLst>
            </p:cNvPr>
            <p:cNvGrpSpPr/>
            <p:nvPr/>
          </p:nvGrpSpPr>
          <p:grpSpPr>
            <a:xfrm>
              <a:off x="0" y="-50365"/>
              <a:ext cx="14662756" cy="1116919"/>
              <a:chOff x="0" y="-9525"/>
              <a:chExt cx="2773014" cy="211231"/>
            </a:xfrm>
          </p:grpSpPr>
          <p:sp>
            <p:nvSpPr>
              <p:cNvPr id="185" name="Google Shape;185;p5">
                <a:extLst>
                  <a:ext uri="{FF2B5EF4-FFF2-40B4-BE49-F238E27FC236}">
                    <a16:creationId xmlns:a16="http://schemas.microsoft.com/office/drawing/2014/main" id="{8FCB683C-C32C-7AD2-14D4-27327CDBF70E}"/>
                  </a:ext>
                </a:extLst>
              </p:cNvPr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49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6" name="Google Shape;186;p5">
                <a:extLst>
                  <a:ext uri="{FF2B5EF4-FFF2-40B4-BE49-F238E27FC236}">
                    <a16:creationId xmlns:a16="http://schemas.microsoft.com/office/drawing/2014/main" id="{DEE397D0-E31E-B999-0C6C-81447270BA54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2773014" cy="211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7" name="Google Shape;187;p5">
              <a:extLst>
                <a:ext uri="{FF2B5EF4-FFF2-40B4-BE49-F238E27FC236}">
                  <a16:creationId xmlns:a16="http://schemas.microsoft.com/office/drawing/2014/main" id="{2B2710FC-01FE-E870-9A32-80EF9A7A0FF3}"/>
                </a:ext>
              </a:extLst>
            </p:cNvPr>
            <p:cNvSpPr/>
            <p:nvPr/>
          </p:nvSpPr>
          <p:spPr>
            <a:xfrm>
              <a:off x="744847" y="332697"/>
              <a:ext cx="2570651" cy="675867"/>
            </a:xfrm>
            <a:custGeom>
              <a:avLst/>
              <a:gdLst/>
              <a:ahLst/>
              <a:cxnLst/>
              <a:rect l="l" t="t" r="r" b="b"/>
              <a:pathLst>
                <a:path w="2570651" h="675867" extrusionOk="0">
                  <a:moveTo>
                    <a:pt x="0" y="0"/>
                  </a:moveTo>
                  <a:lnTo>
                    <a:pt x="2570651" y="0"/>
                  </a:lnTo>
                  <a:lnTo>
                    <a:pt x="2570651" y="675867"/>
                  </a:lnTo>
                  <a:lnTo>
                    <a:pt x="0" y="6758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88" name="Google Shape;188;p5">
              <a:extLst>
                <a:ext uri="{FF2B5EF4-FFF2-40B4-BE49-F238E27FC236}">
                  <a16:creationId xmlns:a16="http://schemas.microsoft.com/office/drawing/2014/main" id="{56D23156-4EC4-F8D3-AF4C-A1E0B5C57ED2}"/>
                </a:ext>
              </a:extLst>
            </p:cNvPr>
            <p:cNvSpPr/>
            <p:nvPr/>
          </p:nvSpPr>
          <p:spPr>
            <a:xfrm>
              <a:off x="3361762" y="172443"/>
              <a:ext cx="3366883" cy="735196"/>
            </a:xfrm>
            <a:custGeom>
              <a:avLst/>
              <a:gdLst/>
              <a:ahLst/>
              <a:cxnLst/>
              <a:rect l="l" t="t" r="r" b="b"/>
              <a:pathLst>
                <a:path w="3366883" h="735196" extrusionOk="0">
                  <a:moveTo>
                    <a:pt x="0" y="0"/>
                  </a:moveTo>
                  <a:lnTo>
                    <a:pt x="3366883" y="0"/>
                  </a:lnTo>
                  <a:lnTo>
                    <a:pt x="3366883" y="735196"/>
                  </a:lnTo>
                  <a:lnTo>
                    <a:pt x="0" y="7351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6" b="-71158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BCFEBA8A-482E-9643-1CDA-F200B7A8F869}"/>
                </a:ext>
              </a:extLst>
            </p:cNvPr>
            <p:cNvSpPr/>
            <p:nvPr/>
          </p:nvSpPr>
          <p:spPr>
            <a:xfrm>
              <a:off x="6629762" y="172443"/>
              <a:ext cx="2861156" cy="894111"/>
            </a:xfrm>
            <a:custGeom>
              <a:avLst/>
              <a:gdLst/>
              <a:ahLst/>
              <a:cxnLst/>
              <a:rect l="l" t="t" r="r" b="b"/>
              <a:pathLst>
                <a:path w="2861156" h="894111" extrusionOk="0">
                  <a:moveTo>
                    <a:pt x="0" y="0"/>
                  </a:moveTo>
                  <a:lnTo>
                    <a:pt x="2861156" y="0"/>
                  </a:lnTo>
                  <a:lnTo>
                    <a:pt x="2861156" y="894111"/>
                  </a:lnTo>
                  <a:lnTo>
                    <a:pt x="0" y="89411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90" name="Google Shape;190;p5">
              <a:extLst>
                <a:ext uri="{FF2B5EF4-FFF2-40B4-BE49-F238E27FC236}">
                  <a16:creationId xmlns:a16="http://schemas.microsoft.com/office/drawing/2014/main" id="{DBAA847B-D1E1-8328-5DE6-117E2CD756F8}"/>
                </a:ext>
              </a:extLst>
            </p:cNvPr>
            <p:cNvSpPr/>
            <p:nvPr/>
          </p:nvSpPr>
          <p:spPr>
            <a:xfrm>
              <a:off x="9490918" y="253163"/>
              <a:ext cx="4971027" cy="755401"/>
            </a:xfrm>
            <a:custGeom>
              <a:avLst/>
              <a:gdLst/>
              <a:ahLst/>
              <a:cxnLst/>
              <a:rect l="l" t="t" r="r" b="b"/>
              <a:pathLst>
                <a:path w="4971027" h="755401" extrusionOk="0">
                  <a:moveTo>
                    <a:pt x="0" y="0"/>
                  </a:moveTo>
                  <a:lnTo>
                    <a:pt x="4971027" y="0"/>
                  </a:lnTo>
                  <a:lnTo>
                    <a:pt x="4971027" y="755401"/>
                  </a:lnTo>
                  <a:lnTo>
                    <a:pt x="0" y="7554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91" name="Google Shape;191;p5">
            <a:extLst>
              <a:ext uri="{FF2B5EF4-FFF2-40B4-BE49-F238E27FC236}">
                <a16:creationId xmlns:a16="http://schemas.microsoft.com/office/drawing/2014/main" id="{BA5378E3-4ADD-8040-F251-A5B1702B6B8D}"/>
              </a:ext>
            </a:extLst>
          </p:cNvPr>
          <p:cNvSpPr/>
          <p:nvPr/>
        </p:nvSpPr>
        <p:spPr>
          <a:xfrm>
            <a:off x="0" y="0"/>
            <a:ext cx="3340922" cy="949379"/>
          </a:xfrm>
          <a:custGeom>
            <a:avLst/>
            <a:gdLst/>
            <a:ahLst/>
            <a:cxnLst/>
            <a:rect l="l" t="t" r="r" b="b"/>
            <a:pathLst>
              <a:path w="3340922" h="949379" extrusionOk="0">
                <a:moveTo>
                  <a:pt x="0" y="0"/>
                </a:moveTo>
                <a:lnTo>
                  <a:pt x="3340922" y="0"/>
                </a:lnTo>
                <a:lnTo>
                  <a:pt x="3340922" y="949379"/>
                </a:lnTo>
                <a:lnTo>
                  <a:pt x="0" y="9493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8EE96E2-27E6-F44D-F533-12C95EF9B8F6}"/>
              </a:ext>
            </a:extLst>
          </p:cNvPr>
          <p:cNvSpPr txBox="1"/>
          <p:nvPr/>
        </p:nvSpPr>
        <p:spPr>
          <a:xfrm>
            <a:off x="844853" y="2066981"/>
            <a:ext cx="10777784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solidFill>
                  <a:schemeClr val="bg2"/>
                </a:solidFill>
              </a:rPr>
              <a:t>Importancia: </a:t>
            </a:r>
            <a:r>
              <a:rPr lang="es-MX" sz="3200" dirty="0">
                <a:solidFill>
                  <a:schemeClr val="bg2"/>
                </a:solidFill>
              </a:rPr>
              <a:t>Evita procedimientos en </a:t>
            </a:r>
            <a:r>
              <a:rPr lang="es-MX" sz="3200" b="1" dirty="0">
                <a:solidFill>
                  <a:schemeClr val="bg2"/>
                </a:solidFill>
              </a:rPr>
              <a:t>sitio, paciente o técnica incorrecta</a:t>
            </a:r>
            <a:r>
              <a:rPr lang="es-MX" sz="3200" dirty="0">
                <a:solidFill>
                  <a:schemeClr val="bg2"/>
                </a:solidFill>
              </a:rPr>
              <a:t>, reduciendo eventos centinela.</a:t>
            </a:r>
          </a:p>
          <a:p>
            <a:pPr algn="just"/>
            <a:endParaRPr lang="es-ES" sz="3200" b="1" dirty="0">
              <a:solidFill>
                <a:schemeClr val="bg2"/>
              </a:solidFill>
            </a:endParaRPr>
          </a:p>
          <a:p>
            <a:pPr algn="just"/>
            <a:r>
              <a:rPr lang="es-ES" sz="3200" b="1" dirty="0">
                <a:solidFill>
                  <a:schemeClr val="bg2"/>
                </a:solidFill>
              </a:rPr>
              <a:t>¿Cómo aplicarlo en la clínica?</a:t>
            </a:r>
            <a:endParaRPr lang="es-ES" sz="3200" dirty="0">
              <a:solidFill>
                <a:schemeClr val="bg2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2"/>
                </a:solidFill>
              </a:rPr>
              <a:t>Consentimiento informado completo.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2"/>
                </a:solidFill>
              </a:rPr>
              <a:t>Marcaje de sitio cuando aplique.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2"/>
                </a:solidFill>
              </a:rPr>
              <a:t>Lista de verificación de seguridad antes, durante y después del procedimiento.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2"/>
                </a:solidFill>
              </a:rPr>
              <a:t>Confirmación de equipo y condiciones seguras.</a:t>
            </a:r>
          </a:p>
          <a:p>
            <a:pPr algn="just"/>
            <a:endParaRPr lang="es-ES" sz="3200" b="1" dirty="0">
              <a:solidFill>
                <a:schemeClr val="bg2"/>
              </a:solidFill>
            </a:endParaRPr>
          </a:p>
          <a:p>
            <a:pPr algn="just"/>
            <a:r>
              <a:rPr lang="es-ES" sz="3200" b="1" dirty="0">
                <a:solidFill>
                  <a:schemeClr val="bg2"/>
                </a:solidFill>
              </a:rPr>
              <a:t>Ejemplo práctico: </a:t>
            </a:r>
            <a:r>
              <a:rPr lang="es-ES" sz="3200" dirty="0">
                <a:solidFill>
                  <a:schemeClr val="bg2"/>
                </a:solidFill>
              </a:rPr>
              <a:t>Antes de un procedimiento ginecológico, el equipo realiza pausa de seguridad confirmando paciente, procedimiento y material..</a:t>
            </a:r>
            <a:endParaRPr lang="es-MX" sz="3200" dirty="0">
              <a:solidFill>
                <a:schemeClr val="bg2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54933EC-4137-73C7-BE84-0BCBA84D07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3164" y="5314023"/>
            <a:ext cx="2843520" cy="1892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11279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1256</Words>
  <Application>Microsoft Office PowerPoint</Application>
  <PresentationFormat>Personalizado</PresentationFormat>
  <Paragraphs>102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Calibri</vt:lpstr>
      <vt:lpstr>Archivo Black</vt:lpstr>
      <vt:lpstr>Bahnschrift Light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Sistemas Gineser</dc:creator>
  <cp:lastModifiedBy>Laura Ramon</cp:lastModifiedBy>
  <cp:revision>5</cp:revision>
  <dcterms:created xsi:type="dcterms:W3CDTF">2006-08-16T00:00:00Z</dcterms:created>
  <dcterms:modified xsi:type="dcterms:W3CDTF">2026-02-11T15:13:36Z</dcterms:modified>
</cp:coreProperties>
</file>